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8"/>
  </p:notesMasterIdLst>
  <p:sldIdLst>
    <p:sldId id="256" r:id="rId5"/>
    <p:sldId id="260" r:id="rId6"/>
    <p:sldId id="316" r:id="rId7"/>
    <p:sldId id="317" r:id="rId8"/>
    <p:sldId id="259" r:id="rId9"/>
    <p:sldId id="318" r:id="rId10"/>
    <p:sldId id="297" r:id="rId11"/>
    <p:sldId id="323" r:id="rId12"/>
    <p:sldId id="324" r:id="rId13"/>
    <p:sldId id="330" r:id="rId14"/>
    <p:sldId id="325" r:id="rId15"/>
    <p:sldId id="326" r:id="rId16"/>
    <p:sldId id="327" r:id="rId17"/>
    <p:sldId id="351" r:id="rId18"/>
    <p:sldId id="328" r:id="rId19"/>
    <p:sldId id="329" r:id="rId20"/>
    <p:sldId id="301" r:id="rId21"/>
    <p:sldId id="307" r:id="rId22"/>
    <p:sldId id="306" r:id="rId23"/>
    <p:sldId id="273" r:id="rId24"/>
    <p:sldId id="289" r:id="rId25"/>
    <p:sldId id="265" r:id="rId26"/>
    <p:sldId id="341" r:id="rId27"/>
    <p:sldId id="342" r:id="rId28"/>
    <p:sldId id="291" r:id="rId29"/>
    <p:sldId id="292" r:id="rId30"/>
    <p:sldId id="319" r:id="rId31"/>
    <p:sldId id="290" r:id="rId32"/>
    <p:sldId id="293" r:id="rId33"/>
    <p:sldId id="294" r:id="rId34"/>
    <p:sldId id="266" r:id="rId35"/>
    <p:sldId id="322" r:id="rId36"/>
    <p:sldId id="343" r:id="rId37"/>
    <p:sldId id="275" r:id="rId38"/>
    <p:sldId id="295" r:id="rId39"/>
    <p:sldId id="320" r:id="rId40"/>
    <p:sldId id="321" r:id="rId41"/>
    <p:sldId id="331" r:id="rId42"/>
    <p:sldId id="332" r:id="rId43"/>
    <p:sldId id="333" r:id="rId44"/>
    <p:sldId id="334" r:id="rId45"/>
    <p:sldId id="336" r:id="rId46"/>
    <p:sldId id="344" r:id="rId47"/>
    <p:sldId id="345" r:id="rId48"/>
    <p:sldId id="346" r:id="rId49"/>
    <p:sldId id="347" r:id="rId50"/>
    <p:sldId id="348" r:id="rId51"/>
    <p:sldId id="349" r:id="rId52"/>
    <p:sldId id="350" r:id="rId53"/>
    <p:sldId id="337" r:id="rId54"/>
    <p:sldId id="338" r:id="rId55"/>
    <p:sldId id="339" r:id="rId56"/>
    <p:sldId id="340" r:id="rId57"/>
  </p:sldIdLst>
  <p:sldSz cx="12192000" cy="6858000"/>
  <p:notesSz cx="6858000" cy="9144000"/>
  <p:defaultTextStyle>
    <a:defPPr>
      <a:defRPr lang="en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2B2F"/>
    <a:srgbClr val="F060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11" autoAdjust="0"/>
    <p:restoredTop sz="96327"/>
  </p:normalViewPr>
  <p:slideViewPr>
    <p:cSldViewPr snapToGrid="0" snapToObjects="1">
      <p:cViewPr>
        <p:scale>
          <a:sx n="100" d="100"/>
          <a:sy n="100" d="100"/>
        </p:scale>
        <p:origin x="72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FF8781-2383-F545-A14E-F2FABCFD74C1}" type="datetimeFigureOut">
              <a:rPr lang="en-SK" smtClean="0"/>
              <a:t>02/13/2022</a:t>
            </a:fld>
            <a:endParaRPr lang="en-S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99155B-5C4D-4042-BB6D-C92EFF5F8223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1529024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3378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00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Úloha s písmenami A, B, C, D na tabuľu</a:t>
            </a:r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4717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Histogram – početnosť cukríkov podľa jedného príznaku</a:t>
            </a:r>
          </a:p>
          <a:p>
            <a:r>
              <a:rPr lang="sk-SK" dirty="0"/>
              <a:t>Kruh</a:t>
            </a:r>
            <a:r>
              <a:rPr lang="sk-SK" baseline="0" dirty="0"/>
              <a:t> má rovnomerné rozdelenie, štvorec má normálne rozdelenie</a:t>
            </a:r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731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Zobrazenie v priestore obvod x obsah</a:t>
            </a:r>
          </a:p>
          <a:p>
            <a:r>
              <a:rPr lang="sk-SK" dirty="0"/>
              <a:t>Valec, kváder, ideálne tvary</a:t>
            </a:r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885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Nemáme presný</a:t>
            </a:r>
            <a:r>
              <a:rPr lang="sk-SK" baseline="0" dirty="0"/>
              <a:t> nástroj na zmeranie obvodu a obsahu = zašumené dáta</a:t>
            </a:r>
          </a:p>
          <a:p>
            <a:r>
              <a:rPr lang="sk-SK" baseline="0" dirty="0"/>
              <a:t>Čo s tým môžeme urobiť? Môžeme minimalizovať chybu</a:t>
            </a:r>
          </a:p>
          <a:p>
            <a:r>
              <a:rPr lang="sk-SK" baseline="0" dirty="0"/>
              <a:t>Ďalšie metódy neskôr</a:t>
            </a:r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0944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Aby sme správne</a:t>
            </a:r>
            <a:r>
              <a:rPr lang="sk-SK" baseline="0" dirty="0"/>
              <a:t> klasifikovali, musíme vybrať správne príznaky</a:t>
            </a:r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7566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Najprv sa zdá </a:t>
            </a:r>
            <a:r>
              <a:rPr lang="sk-SK" dirty="0" err="1"/>
              <a:t>a,b</a:t>
            </a:r>
            <a:r>
              <a:rPr lang="sk-SK" dirty="0"/>
              <a:t> viac podobné</a:t>
            </a:r>
          </a:p>
          <a:p>
            <a:r>
              <a:rPr lang="sk-SK" dirty="0"/>
              <a:t>Potom zistíme, že je to </a:t>
            </a:r>
            <a:r>
              <a:rPr lang="sk-SK" dirty="0" err="1"/>
              <a:t>a,c</a:t>
            </a:r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9725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Na začiatku sa musíme rozhodnúť, ako budeme klasifikovať</a:t>
            </a:r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416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Cyklíme</a:t>
            </a:r>
            <a:r>
              <a:rPr lang="sk-SK" dirty="0"/>
              <a:t>, kým nedostaneme najlepšie výsledky</a:t>
            </a:r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8210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Pravidlá pripúšťajú aj nemetrické (tzv. kategorické) príznaky</a:t>
            </a:r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17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256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416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923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0949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835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371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Rozhodovanie lekára o príznakoch pacienta</a:t>
            </a:r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85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251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87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6250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450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72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9E2B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0CCDC05-4240-544A-BCC1-5FB170D2A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8445" y="2139020"/>
            <a:ext cx="9144000" cy="2579961"/>
          </a:xfrm>
          <a:prstGeom prst="rect">
            <a:avLst/>
          </a:prstGeom>
        </p:spPr>
        <p:txBody>
          <a:bodyPr wrap="none" lIns="0" rIns="0" anchor="ctr">
            <a:no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7200" b="1">
                <a:solidFill>
                  <a:schemeClr val="bg1"/>
                </a:solidFill>
                <a:latin typeface="Corbel" panose="020B0503020204020204" pitchFamily="34" charset="0"/>
              </a:rPr>
              <a:t>Click to edit Master title style</a:t>
            </a:r>
            <a:endParaRPr lang="en-SK" sz="72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18" name="Text Placeholder 22">
            <a:extLst>
              <a:ext uri="{FF2B5EF4-FFF2-40B4-BE49-F238E27FC236}">
                <a16:creationId xmlns:a16="http://schemas.microsoft.com/office/drawing/2014/main" id="{B9193127-3FCD-4342-8847-D89C7D3CDA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8445" y="5199222"/>
            <a:ext cx="5277556" cy="430212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sz="3600" b="1" i="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SK" dirty="0"/>
              <a:t>Meno Priezvisko</a:t>
            </a:r>
          </a:p>
        </p:txBody>
      </p:sp>
      <p:sp>
        <p:nvSpPr>
          <p:cNvPr id="19" name="Text Placeholder 22">
            <a:extLst>
              <a:ext uri="{FF2B5EF4-FFF2-40B4-BE49-F238E27FC236}">
                <a16:creationId xmlns:a16="http://schemas.microsoft.com/office/drawing/2014/main" id="{2EA37F1B-379D-624D-8692-3A9FB376CE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8445" y="5646905"/>
            <a:ext cx="5277556" cy="430212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sz="2800" b="0" i="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sk-SK" dirty="0"/>
              <a:t>Pozícia</a:t>
            </a:r>
            <a:endParaRPr lang="en-SK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097A57-41B8-784E-9D14-459117AF7A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18444" y="684713"/>
            <a:ext cx="2991556" cy="94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638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4152669-23C7-FC48-81F0-B77C4E0399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62450" y="743315"/>
            <a:ext cx="911105" cy="911105"/>
          </a:xfrm>
          <a:prstGeom prst="rect">
            <a:avLst/>
          </a:prstGeom>
        </p:spPr>
      </p:pic>
      <p:sp>
        <p:nvSpPr>
          <p:cNvPr id="12" name="Title Placeholder 15">
            <a:extLst>
              <a:ext uri="{FF2B5EF4-FFF2-40B4-BE49-F238E27FC236}">
                <a16:creationId xmlns:a16="http://schemas.microsoft.com/office/drawing/2014/main" id="{4A5E08AE-9D98-0040-A1A1-72F022252F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08145"/>
            <a:ext cx="9624250" cy="982543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>
              <a:defRPr sz="9600" b="0" i="0">
                <a:latin typeface="Corbel" panose="020B0503020204020204" pitchFamily="34" charset="0"/>
              </a:defRPr>
            </a:lvl1pPr>
          </a:lstStyle>
          <a:p>
            <a:r>
              <a:rPr lang="en-GB" dirty="0"/>
              <a:t>01</a:t>
            </a:r>
            <a:endParaRPr lang="en-SK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1731E6C-2266-2147-AB7F-9F8E91791D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9149" y="2154065"/>
            <a:ext cx="10554405" cy="2652712"/>
          </a:xfrm>
        </p:spPr>
        <p:txBody>
          <a:bodyPr lIns="36000">
            <a:noAutofit/>
          </a:bodyPr>
          <a:lstStyle>
            <a:lvl1pPr marL="0" indent="0">
              <a:lnSpc>
                <a:spcPct val="100000"/>
              </a:lnSpc>
              <a:buNone/>
              <a:defRPr sz="7200" b="1" i="0">
                <a:solidFill>
                  <a:srgbClr val="9E2B2F"/>
                </a:solidFill>
                <a:latin typeface="Corbel" panose="020B05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err="1"/>
              <a:t>Názov</a:t>
            </a:r>
            <a:r>
              <a:rPr lang="en-GB" dirty="0"/>
              <a:t> </a:t>
            </a:r>
            <a:r>
              <a:rPr lang="en-GB" dirty="0" err="1"/>
              <a:t>sekcie</a:t>
            </a:r>
            <a:endParaRPr lang="en-SK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44BCE4BF-813A-2B41-ACD7-9A0AC60C42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8445" y="5199222"/>
            <a:ext cx="5277556" cy="430212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sz="3600" b="1" i="0">
                <a:solidFill>
                  <a:srgbClr val="9E2B2F"/>
                </a:solidFill>
                <a:latin typeface="Corbel" panose="020B05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SK" dirty="0"/>
              <a:t>Meno Priezvisko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9DC3CCA0-FB25-8340-9A02-D305621654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8445" y="5646905"/>
            <a:ext cx="5277556" cy="430212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sz="2800" b="0" i="0">
                <a:solidFill>
                  <a:srgbClr val="9E2B2F"/>
                </a:solidFill>
                <a:latin typeface="Corbel" panose="020B05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SK" dirty="0"/>
              <a:t>Pozícia</a:t>
            </a:r>
          </a:p>
        </p:txBody>
      </p:sp>
    </p:spTree>
    <p:extLst>
      <p:ext uri="{BB962C8B-B14F-4D97-AF65-F5344CB8AC3E}">
        <p14:creationId xmlns:p14="http://schemas.microsoft.com/office/powerpoint/2010/main" val="3971948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4152669-23C7-FC48-81F0-B77C4E0399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62450" y="743315"/>
            <a:ext cx="911105" cy="911105"/>
          </a:xfrm>
          <a:prstGeom prst="rect">
            <a:avLst/>
          </a:prstGeom>
        </p:spPr>
      </p:pic>
      <p:sp>
        <p:nvSpPr>
          <p:cNvPr id="12" name="Title Placeholder 15">
            <a:extLst>
              <a:ext uri="{FF2B5EF4-FFF2-40B4-BE49-F238E27FC236}">
                <a16:creationId xmlns:a16="http://schemas.microsoft.com/office/drawing/2014/main" id="{4A5E08AE-9D98-0040-A1A1-72F022252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8145"/>
            <a:ext cx="9624250" cy="982543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SK" dirty="0"/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397473BB-EB48-C34C-86C7-8B50D3076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9624250" cy="43232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K" dirty="0"/>
          </a:p>
        </p:txBody>
      </p:sp>
    </p:spTree>
    <p:extLst>
      <p:ext uri="{BB962C8B-B14F-4D97-AF65-F5344CB8AC3E}">
        <p14:creationId xmlns:p14="http://schemas.microsoft.com/office/powerpoint/2010/main" val="1285858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0E40020-5C17-A544-A29D-46DA452C6B9A}"/>
              </a:ext>
            </a:extLst>
          </p:cNvPr>
          <p:cNvSpPr/>
          <p:nvPr userDrawn="1"/>
        </p:nvSpPr>
        <p:spPr>
          <a:xfrm>
            <a:off x="9630888" y="0"/>
            <a:ext cx="2561112" cy="6858000"/>
          </a:xfrm>
          <a:prstGeom prst="rect">
            <a:avLst/>
          </a:prstGeom>
          <a:solidFill>
            <a:srgbClr val="9E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712982-E0F9-784A-8204-3E877D37D4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62450" y="743315"/>
            <a:ext cx="911106" cy="911106"/>
          </a:xfrm>
          <a:prstGeom prst="rect">
            <a:avLst/>
          </a:prstGeom>
        </p:spPr>
      </p:pic>
      <p:sp>
        <p:nvSpPr>
          <p:cNvPr id="12" name="Title Placeholder 15">
            <a:extLst>
              <a:ext uri="{FF2B5EF4-FFF2-40B4-BE49-F238E27FC236}">
                <a16:creationId xmlns:a16="http://schemas.microsoft.com/office/drawing/2014/main" id="{4A5E08AE-9D98-0040-A1A1-72F022252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8145"/>
            <a:ext cx="8115794" cy="982543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K" dirty="0"/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A5DF271A-FA91-7845-A5B6-52A1DAB74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8115795" cy="4323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K" dirty="0"/>
          </a:p>
        </p:txBody>
      </p:sp>
    </p:spTree>
    <p:extLst>
      <p:ext uri="{BB962C8B-B14F-4D97-AF65-F5344CB8AC3E}">
        <p14:creationId xmlns:p14="http://schemas.microsoft.com/office/powerpoint/2010/main" val="2925885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 sz="3600"/>
            </a:lvl1pPr>
            <a:lvl2pPr>
              <a:lnSpc>
                <a:spcPct val="100000"/>
              </a:lnSpc>
              <a:defRPr sz="3200"/>
            </a:lvl2pPr>
            <a:lvl3pPr>
              <a:lnSpc>
                <a:spcPct val="100000"/>
              </a:lnSpc>
              <a:defRPr sz="2800"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C2CD51-44E1-449E-A762-E72635B73383}"/>
              </a:ext>
            </a:extLst>
          </p:cNvPr>
          <p:cNvSpPr txBox="1"/>
          <p:nvPr userDrawn="1"/>
        </p:nvSpPr>
        <p:spPr>
          <a:xfrm>
            <a:off x="11741944" y="6536810"/>
            <a:ext cx="6167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8F5355A1-A99B-4AF7-9F77-B54BF9396FE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294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5">
            <a:extLst>
              <a:ext uri="{FF2B5EF4-FFF2-40B4-BE49-F238E27FC236}">
                <a16:creationId xmlns:a16="http://schemas.microsoft.com/office/drawing/2014/main" id="{285BE03A-F9B3-9143-AA81-0B5B0EB0A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8145"/>
            <a:ext cx="9624250" cy="982543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K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AB105FE-080F-0143-98EB-EB70D2D88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3840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K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63E85164-97B8-BD49-B20A-1BE96B80A0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199" y="5783721"/>
            <a:ext cx="10515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rgbClr val="9E2B2F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>
                <a:ea typeface="Verdana" panose="020B0604030504040204" pitchFamily="34" charset="0"/>
                <a:cs typeface="Verdana" panose="020B0604030504040204" pitchFamily="34" charset="0"/>
              </a:rPr>
              <a:t>Rozpoznávanie obrazcov 2018-19</a:t>
            </a:r>
            <a:endParaRPr lang="en-SK" dirty="0"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31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3" r:id="rId3"/>
    <p:sldLayoutId id="2147483651" r:id="rId4"/>
    <p:sldLayoutId id="2147483656" r:id="rId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rgbClr val="9E2B2F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ts val="3200"/>
        </a:lnSpc>
        <a:spcBef>
          <a:spcPts val="0"/>
        </a:spcBef>
        <a:buClr>
          <a:srgbClr val="9E2B2F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ts val="3200"/>
        </a:lnSpc>
        <a:spcBef>
          <a:spcPts val="0"/>
        </a:spcBef>
        <a:buClr>
          <a:srgbClr val="9E2B2F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ts val="3200"/>
        </a:lnSpc>
        <a:spcBef>
          <a:spcPts val="0"/>
        </a:spcBef>
        <a:buClr>
          <a:srgbClr val="9E2B2F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ts val="3200"/>
        </a:lnSpc>
        <a:spcBef>
          <a:spcPts val="0"/>
        </a:spcBef>
        <a:buClr>
          <a:srgbClr val="9E2B2F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3200"/>
        </a:lnSpc>
        <a:spcBef>
          <a:spcPts val="0"/>
        </a:spcBef>
        <a:buClr>
          <a:srgbClr val="9E2B2F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emf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15D5D-FA51-3D48-9256-93117EC24D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err="1"/>
              <a:t>Rozpoznávanie</a:t>
            </a:r>
            <a:r>
              <a:rPr lang="en-US" sz="4800" dirty="0"/>
              <a:t> </a:t>
            </a:r>
            <a:r>
              <a:rPr lang="en-US" sz="4800" dirty="0" err="1"/>
              <a:t>Obrazcov</a:t>
            </a:r>
            <a:r>
              <a:rPr lang="en-US" sz="4800" dirty="0"/>
              <a:t> </a:t>
            </a:r>
            <a:br>
              <a:rPr lang="en-US" sz="4800" dirty="0"/>
            </a:br>
            <a:r>
              <a:rPr lang="en-US" sz="4800" dirty="0"/>
              <a:t>1. </a:t>
            </a:r>
            <a:r>
              <a:rPr lang="en-US" sz="4800" dirty="0" err="1"/>
              <a:t>Prednáška</a:t>
            </a:r>
            <a:r>
              <a:rPr lang="en-US" sz="4800" dirty="0"/>
              <a:t> - </a:t>
            </a:r>
            <a:r>
              <a:rPr lang="en-US" sz="4800" dirty="0" err="1"/>
              <a:t>Úvod</a:t>
            </a:r>
            <a:endParaRPr lang="en-SK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6BA01F-C231-1649-8974-7C5582B2D0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Ing. Viktor Kocur, PhD.</a:t>
            </a:r>
            <a:endParaRPr lang="en-S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B27236-97A7-C441-B6B5-A5065D7980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KAI FMFI</a:t>
            </a:r>
            <a:endParaRPr lang="en-SK" dirty="0"/>
          </a:p>
        </p:txBody>
      </p:sp>
    </p:spTree>
    <p:extLst>
      <p:ext uri="{BB962C8B-B14F-4D97-AF65-F5344CB8AC3E}">
        <p14:creationId xmlns:p14="http://schemas.microsoft.com/office/powerpoint/2010/main" val="2752141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Rozpoznávanie obrazcov II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Kam zaradíme neznámeho uchádzača?</a:t>
            </a:r>
          </a:p>
        </p:txBody>
      </p:sp>
      <p:pic>
        <p:nvPicPr>
          <p:cNvPr id="8" name="Obrázo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076" y="2345575"/>
            <a:ext cx="3425759" cy="2216668"/>
          </a:xfrm>
          <a:prstGeom prst="rect">
            <a:avLst/>
          </a:prstGeom>
        </p:spPr>
      </p:pic>
      <p:pic>
        <p:nvPicPr>
          <p:cNvPr id="9" name="Obrázo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46" y="4558090"/>
            <a:ext cx="3365589" cy="2216668"/>
          </a:xfrm>
          <a:prstGeom prst="rect">
            <a:avLst/>
          </a:prstGeom>
        </p:spPr>
      </p:pic>
      <p:pic>
        <p:nvPicPr>
          <p:cNvPr id="10" name="Obrázok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859" y="2384024"/>
            <a:ext cx="3425759" cy="2183625"/>
          </a:xfrm>
          <a:prstGeom prst="rect">
            <a:avLst/>
          </a:prstGeom>
        </p:spPr>
      </p:pic>
      <p:pic>
        <p:nvPicPr>
          <p:cNvPr id="11" name="Obrázok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924" y="4591133"/>
            <a:ext cx="3374694" cy="218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1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Rozpoznávanie obrazcov III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sk-SK" dirty="0"/>
              <a:t>Objekt je fyzická jednotka, obvykle reprezentovaná oblasťou v obraze</a:t>
            </a:r>
          </a:p>
          <a:p>
            <a:r>
              <a:rPr lang="sk-SK" dirty="0"/>
              <a:t>Objekt popisujeme formálnym popisom, ktorý sa nazýva obrazec (angl. </a:t>
            </a:r>
            <a:r>
              <a:rPr lang="sk-SK" dirty="0" err="1"/>
              <a:t>pattern</a:t>
            </a:r>
            <a:r>
              <a:rPr lang="sk-SK" dirty="0"/>
              <a:t>)</a:t>
            </a:r>
          </a:p>
          <a:p>
            <a:r>
              <a:rPr lang="sk-SK" dirty="0"/>
              <a:t>Obrazcom môže byť príznakový vektor, vyjadrujúci kvantitatívny popis oblasti alebo slovo z primitív a relácií medzi nimi vyjadrujúce štrukturálny (kvalitatívny) popis</a:t>
            </a:r>
          </a:p>
        </p:txBody>
      </p:sp>
    </p:spTree>
    <p:extLst>
      <p:ext uri="{BB962C8B-B14F-4D97-AF65-F5344CB8AC3E}">
        <p14:creationId xmlns:p14="http://schemas.microsoft.com/office/powerpoint/2010/main" val="2752511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Rozpoznávanie obrazcov IV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k-SK" dirty="0"/>
              <a:t>Množinu všetkých objektov možno rozdeliť na podmnožiny s podobnými príznakmi, ktoré sa nazývajú triedy</a:t>
            </a:r>
          </a:p>
          <a:p>
            <a:r>
              <a:rPr lang="sk-SK" dirty="0"/>
              <a:t>Rozpoznanie objektu znamená priradenie triedy k neznámemu objektu a zariadenie, ktoré priraďuje, sa nazýva klasifikátor</a:t>
            </a:r>
          </a:p>
          <a:p>
            <a:r>
              <a:rPr lang="sk-SK" dirty="0"/>
              <a:t>Počet tried sa vie obvykle dopredu alebo sa dá odvodiť zo špecifikácie problému</a:t>
            </a:r>
          </a:p>
        </p:txBody>
      </p:sp>
    </p:spTree>
    <p:extLst>
      <p:ext uri="{BB962C8B-B14F-4D97-AF65-F5344CB8AC3E}">
        <p14:creationId xmlns:p14="http://schemas.microsoft.com/office/powerpoint/2010/main" val="831394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Rozpoznávanie obrazcov V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Klasifikátor nerozhoduje o rozpoznaní objektu priamo, ale na základe formálneho popisu vlastností objektu = obrazec </a:t>
            </a:r>
          </a:p>
          <a:p>
            <a:r>
              <a:rPr lang="sk-SK" dirty="0"/>
              <a:t>Preto hovoríme o rozpoznávaní obrazcov (angl. Pattern </a:t>
            </a:r>
            <a:r>
              <a:rPr lang="sk-SK" dirty="0" err="1"/>
              <a:t>recognition</a:t>
            </a:r>
            <a:r>
              <a:rPr lang="sk-SK" dirty="0"/>
              <a:t>)</a:t>
            </a:r>
          </a:p>
        </p:txBody>
      </p:sp>
      <p:pic>
        <p:nvPicPr>
          <p:cNvPr id="6" name="Obrázo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328" y="4670801"/>
            <a:ext cx="8545345" cy="199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70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Rozpoznávanie obrazcov VI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Najprv uvedieme klasický prístup, založený na príznakoch určených človekom a klasifikátore – dá sa použiť pre malý počet známych vzoriek</a:t>
            </a:r>
          </a:p>
          <a:p>
            <a:r>
              <a:rPr lang="sk-SK" dirty="0"/>
              <a:t>Potom neurónové siete - vedia sami nájsť vhodné príznaky a na základe toho rozhodnúť o triede, potrebujú veľmi veľa známych vzoriek </a:t>
            </a:r>
          </a:p>
          <a:p>
            <a:endParaRPr lang="sk-SK" dirty="0"/>
          </a:p>
        </p:txBody>
      </p:sp>
      <p:pic>
        <p:nvPicPr>
          <p:cNvPr id="7" name="Obrázo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476" y="5149591"/>
            <a:ext cx="7411048" cy="172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21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Klasický prístup k rozpoznávaniu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Aké príznaky by ste použili na klasifikáciu nasledovných objektov?</a:t>
            </a:r>
          </a:p>
        </p:txBody>
      </p:sp>
      <p:pic>
        <p:nvPicPr>
          <p:cNvPr id="6" name="Obrázo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158" y="2991640"/>
            <a:ext cx="7468642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285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Klasický prístup k rozpoznávaniu II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22799"/>
          </a:xfrm>
        </p:spPr>
        <p:txBody>
          <a:bodyPr>
            <a:normAutofit lnSpcReduction="10000"/>
          </a:bodyPr>
          <a:lstStyle/>
          <a:p>
            <a:r>
              <a:rPr lang="sk-SK" dirty="0"/>
              <a:t>Aké príznaky by ste použili na klasifikáciu nasledovných objektov?</a:t>
            </a:r>
          </a:p>
          <a:p>
            <a:endParaRPr lang="sk-SK" dirty="0"/>
          </a:p>
          <a:p>
            <a:endParaRPr lang="sk-SK" dirty="0"/>
          </a:p>
          <a:p>
            <a:endParaRPr lang="sk-SK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sk-SK" dirty="0"/>
              <a:t>            </a:t>
            </a:r>
          </a:p>
          <a:p>
            <a:r>
              <a:rPr lang="sk-SK" dirty="0"/>
              <a:t> Príznakový vektor                                       </a:t>
            </a:r>
          </a:p>
          <a:p>
            <a:r>
              <a:rPr lang="sk-SK" dirty="0"/>
              <a:t>x = (veľkosť, kompaktnosť)</a:t>
            </a:r>
          </a:p>
        </p:txBody>
      </p:sp>
      <p:pic>
        <p:nvPicPr>
          <p:cNvPr id="6" name="Obrázo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79" y="2767980"/>
            <a:ext cx="7468642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68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Rozpoznávanie</a:t>
            </a:r>
          </a:p>
        </p:txBody>
      </p:sp>
      <p:pic>
        <p:nvPicPr>
          <p:cNvPr id="6" name="Zástupný symbol obsahu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9199" y="1690688"/>
            <a:ext cx="8913601" cy="4820381"/>
          </a:xfrm>
        </p:spPr>
      </p:pic>
    </p:spTree>
    <p:extLst>
      <p:ext uri="{BB962C8B-B14F-4D97-AF65-F5344CB8AC3E}">
        <p14:creationId xmlns:p14="http://schemas.microsoft.com/office/powerpoint/2010/main" val="3072595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Príznaky 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Výber príznakov ovplyvní klasifikáciu</a:t>
            </a:r>
          </a:p>
          <a:p>
            <a:r>
              <a:rPr lang="sk-SK" dirty="0"/>
              <a:t>Príznaky na odlíšenie tried odevy (nohavice, košele), ovocie (jablká, pomaranče), zelenina (šalát, paradajky)</a:t>
            </a:r>
          </a:p>
          <a:p>
            <a:r>
              <a:rPr lang="sk-SK" dirty="0"/>
              <a:t>Ak zvolíme príznak „zelené veci“ tak sa dostanú jablká, šalát, košele do triedy zelené oddelenie </a:t>
            </a:r>
          </a:p>
        </p:txBody>
      </p:sp>
    </p:spTree>
    <p:extLst>
      <p:ext uri="{BB962C8B-B14F-4D97-AF65-F5344CB8AC3E}">
        <p14:creationId xmlns:p14="http://schemas.microsoft.com/office/powerpoint/2010/main" val="3523998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Príklad </a:t>
            </a:r>
          </a:p>
        </p:txBody>
      </p:sp>
      <p:pic>
        <p:nvPicPr>
          <p:cNvPr id="6" name="Zástupný symbol obsahu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40660" y="323497"/>
            <a:ext cx="5721790" cy="2281473"/>
          </a:xfrm>
        </p:spPr>
      </p:pic>
      <p:pic>
        <p:nvPicPr>
          <p:cNvPr id="7" name="Obrázo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929" y="2898545"/>
            <a:ext cx="5223967" cy="395945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Obdĺžnik 7"/>
              <p:cNvSpPr/>
              <p:nvPr/>
            </p:nvSpPr>
            <p:spPr>
              <a:xfrm>
                <a:off x="1524000" y="2967334"/>
                <a:ext cx="3419872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sk-SK" sz="3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sk-SK" sz="3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Cukríky v krabiciach: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sz="360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sk-SK" sz="3600" i="1">
                          <a:latin typeface="Cambria Math" panose="02040503050406030204" pitchFamily="18" charset="0"/>
                        </a:rPr>
                        <m:t>0,7</m:t>
                      </m:r>
                      <m:r>
                        <a:rPr lang="sk-SK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sk-SK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sk-SK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≤1,5</m:t>
                      </m:r>
                    </m:oMath>
                  </m:oMathPara>
                </a14:m>
                <a:endParaRPr lang="sk-SK" sz="3600" i="1" dirty="0">
                  <a:latin typeface="+mj-lt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sz="3600" i="1">
                          <a:latin typeface="Cambria Math" panose="02040503050406030204" pitchFamily="18" charset="0"/>
                        </a:rPr>
                        <m:t>0,5 </m:t>
                      </m:r>
                      <m:r>
                        <a:rPr lang="sk-SK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sk-SK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sk-SK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sk-SK" sz="3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8" name="Obdĺžnik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2967334"/>
                <a:ext cx="3419872" cy="2862322"/>
              </a:xfrm>
              <a:prstGeom prst="rect">
                <a:avLst/>
              </a:prstGeom>
              <a:blipFill>
                <a:blip r:embed="rId5"/>
                <a:stretch>
                  <a:fillRect l="-5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6204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Sylabus prednášky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k-SK" dirty="0"/>
              <a:t>Príznaky, extrakcia (v prednáške z PV)</a:t>
            </a:r>
          </a:p>
          <a:p>
            <a:r>
              <a:rPr lang="sk-SK" dirty="0"/>
              <a:t>Klasické prístupy </a:t>
            </a:r>
            <a:r>
              <a:rPr lang="sk-SK" dirty="0" err="1"/>
              <a:t>vs</a:t>
            </a:r>
            <a:r>
              <a:rPr lang="sk-SK" dirty="0"/>
              <a:t>. neurónové siete</a:t>
            </a:r>
          </a:p>
          <a:p>
            <a:r>
              <a:rPr lang="sk-SK" dirty="0"/>
              <a:t>Štatistika a pravdepodobnosť</a:t>
            </a:r>
          </a:p>
          <a:p>
            <a:r>
              <a:rPr lang="sk-SK" dirty="0"/>
              <a:t>Príznaky, selekcia a príznakový vektor</a:t>
            </a:r>
          </a:p>
          <a:p>
            <a:r>
              <a:rPr lang="sk-SK" dirty="0"/>
              <a:t>Klasifikátory a ich hodnotenie</a:t>
            </a:r>
          </a:p>
          <a:p>
            <a:r>
              <a:rPr lang="sk-SK" dirty="0"/>
              <a:t>Neurónové siete</a:t>
            </a:r>
          </a:p>
          <a:p>
            <a:r>
              <a:rPr lang="sk-SK" dirty="0"/>
              <a:t>Aplikácie</a:t>
            </a:r>
          </a:p>
        </p:txBody>
      </p:sp>
    </p:spTree>
    <p:extLst>
      <p:ext uri="{BB962C8B-B14F-4D97-AF65-F5344CB8AC3E}">
        <p14:creationId xmlns:p14="http://schemas.microsoft.com/office/powerpoint/2010/main" val="3594218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Dva príznaky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ástupný symbol obsahu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sk-SK" dirty="0"/>
              </a:p>
              <a:p>
                <a:endParaRPr lang="sk-SK" dirty="0"/>
              </a:p>
              <a:p>
                <a:r>
                  <a:rPr lang="sk-SK" dirty="0"/>
                  <a:t>Obvod x obsah = </a:t>
                </a:r>
              </a:p>
              <a:p>
                <a:r>
                  <a:rPr lang="sk-SK" dirty="0"/>
                  <a:t>  priestor príznakov</a:t>
                </a:r>
              </a:p>
              <a:p>
                <a14:m>
                  <m:oMath xmlns:m="http://schemas.openxmlformats.org/officeDocument/2006/math">
                    <m:r>
                      <a:rPr lang="sk-SK"/>
                      <m:t>𝐴</m:t>
                    </m:r>
                    <m:r>
                      <a:rPr lang="sk-SK"/>
                      <m:t>=</m:t>
                    </m:r>
                    <m:f>
                      <m:fPr>
                        <m:ctrlPr>
                          <a:rPr lang="sk-SK"/>
                        </m:ctrlPr>
                      </m:fPr>
                      <m:num>
                        <m:sSup>
                          <m:sSupPr>
                            <m:ctrlPr>
                              <a:rPr lang="sk-SK"/>
                            </m:ctrlPr>
                          </m:sSupPr>
                          <m:e>
                            <m:r>
                              <a:rPr lang="sk-SK"/>
                              <m:t>𝑃</m:t>
                            </m:r>
                          </m:e>
                          <m:sup>
                            <m:r>
                              <a:rPr lang="sk-SK"/>
                              <m:t>2</m:t>
                            </m:r>
                          </m:sup>
                        </m:sSup>
                      </m:num>
                      <m:den>
                        <m:r>
                          <a:rPr lang="sk-SK"/>
                          <m:t>4</m:t>
                        </m:r>
                        <m:r>
                          <a:rPr lang="sk-SK"/>
                          <m:t>𝜋</m:t>
                        </m:r>
                      </m:den>
                    </m:f>
                  </m:oMath>
                </a14:m>
                <a:r>
                  <a:rPr lang="sk-SK" dirty="0"/>
                  <a:t>  </a:t>
                </a:r>
                <a:r>
                  <a:rPr lang="sk-SK" dirty="0" err="1"/>
                  <a:t>vs</a:t>
                </a:r>
                <a:r>
                  <a:rPr lang="sk-SK" dirty="0"/>
                  <a:t>. </a:t>
                </a:r>
                <a14:m>
                  <m:oMath xmlns:m="http://schemas.openxmlformats.org/officeDocument/2006/math">
                    <m:r>
                      <a:rPr lang="sk-SK"/>
                      <m:t>𝐴</m:t>
                    </m:r>
                    <m:r>
                      <a:rPr lang="sk-SK"/>
                      <m:t>=</m:t>
                    </m:r>
                    <m:f>
                      <m:fPr>
                        <m:ctrlPr>
                          <a:rPr lang="sk-SK"/>
                        </m:ctrlPr>
                      </m:fPr>
                      <m:num>
                        <m:sSup>
                          <m:sSupPr>
                            <m:ctrlPr>
                              <a:rPr lang="sk-SK"/>
                            </m:ctrlPr>
                          </m:sSupPr>
                          <m:e>
                            <m:r>
                              <a:rPr lang="sk-SK"/>
                              <m:t>𝑃</m:t>
                            </m:r>
                          </m:e>
                          <m:sup>
                            <m:r>
                              <a:rPr lang="sk-SK"/>
                              <m:t>2</m:t>
                            </m:r>
                          </m:sup>
                        </m:sSup>
                      </m:num>
                      <m:den>
                        <m:r>
                          <a:rPr lang="sk-SK"/>
                          <m:t>16</m:t>
                        </m:r>
                      </m:den>
                    </m:f>
                  </m:oMath>
                </a14:m>
                <a:endParaRPr lang="sk-SK" dirty="0"/>
              </a:p>
            </p:txBody>
          </p:sp>
        </mc:Choice>
        <mc:Fallback>
          <p:sp>
            <p:nvSpPr>
              <p:cNvPr id="3" name="Zástupný symbol obsah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uľk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6918200"/>
                  </p:ext>
                </p:extLst>
              </p:nvPr>
            </p:nvGraphicFramePr>
            <p:xfrm>
              <a:off x="5110195" y="823156"/>
              <a:ext cx="5352255" cy="131192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78408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78408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78408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37307">
                    <a:tc>
                      <a:txBody>
                        <a:bodyPr/>
                        <a:lstStyle/>
                        <a:p>
                          <a:endParaRPr lang="sk-SK"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k-SK" sz="1800" dirty="0"/>
                            <a:t>kruh</a:t>
                          </a:r>
                          <a:endParaRPr lang="sk-SK"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k-SK" sz="1800" dirty="0"/>
                            <a:t>štvorec</a:t>
                          </a:r>
                          <a:endParaRPr lang="sk-SK"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3730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sk-SK" sz="1800" dirty="0"/>
                            <a:t>Obvod</a:t>
                          </a:r>
                          <a:endParaRPr lang="sk-SK"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k-SK" sz="1800" b="0" smtClean="0"/>
                                  <m:t>𝑃</m:t>
                                </m:r>
                                <m:d>
                                  <m:dPr>
                                    <m:ctrlPr>
                                      <a:rPr lang="sk-SK" sz="1800" b="0" smtClean="0"/>
                                    </m:ctrlPr>
                                  </m:dPr>
                                  <m:e>
                                    <m:r>
                                      <a:rPr lang="sk-SK" sz="1800" b="0" smtClean="0"/>
                                      <m:t>𝑟</m:t>
                                    </m:r>
                                  </m:e>
                                </m:d>
                                <m:r>
                                  <a:rPr lang="sk-SK" sz="1800" b="0" smtClean="0"/>
                                  <m:t>=</m:t>
                                </m:r>
                                <m:r>
                                  <a:rPr lang="sk-SK" sz="1800" b="0" dirty="0" smtClean="0"/>
                                  <m:t>2</m:t>
                                </m:r>
                                <m:r>
                                  <a:rPr lang="sk-SK" sz="1800" b="0" dirty="0" smtClean="0"/>
                                  <m:t>𝜋</m:t>
                                </m:r>
                                <m:r>
                                  <a:rPr lang="sk-SK" sz="1800" b="0" dirty="0" smtClean="0"/>
                                  <m:t>𝑟</m:t>
                                </m:r>
                              </m:oMath>
                            </m:oMathPara>
                          </a14:m>
                          <a:endParaRPr lang="sk-SK"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k-SK" sz="1800" b="0" smtClean="0"/>
                                  <m:t>𝑃</m:t>
                                </m:r>
                                <m:d>
                                  <m:dPr>
                                    <m:ctrlPr>
                                      <a:rPr lang="sk-SK" sz="1800" b="0" smtClean="0"/>
                                    </m:ctrlPr>
                                  </m:dPr>
                                  <m:e>
                                    <m:r>
                                      <a:rPr lang="sk-SK" sz="1800" b="0" smtClean="0"/>
                                      <m:t>𝑟</m:t>
                                    </m:r>
                                  </m:e>
                                </m:d>
                                <m:r>
                                  <a:rPr lang="sk-SK" sz="1800" b="0" smtClean="0"/>
                                  <m:t>=4</m:t>
                                </m:r>
                                <m:r>
                                  <a:rPr lang="sk-SK" sz="1800" b="0" smtClean="0"/>
                                  <m:t>𝑎</m:t>
                                </m:r>
                              </m:oMath>
                            </m:oMathPara>
                          </a14:m>
                          <a:endParaRPr lang="sk-SK"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37307">
                    <a:tc>
                      <a:txBody>
                        <a:bodyPr/>
                        <a:lstStyle/>
                        <a:p>
                          <a:r>
                            <a:rPr lang="sk-SK" sz="1800" dirty="0"/>
                            <a:t>Obsah</a:t>
                          </a:r>
                          <a:endParaRPr lang="sk-SK"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k-SK" sz="1800" b="0" smtClean="0"/>
                                  <m:t>𝐴</m:t>
                                </m:r>
                                <m:d>
                                  <m:dPr>
                                    <m:ctrlPr>
                                      <a:rPr lang="sk-SK" sz="1800" b="0" smtClean="0"/>
                                    </m:ctrlPr>
                                  </m:dPr>
                                  <m:e>
                                    <m:r>
                                      <a:rPr lang="sk-SK" sz="1800" b="0" smtClean="0"/>
                                      <m:t>𝑟</m:t>
                                    </m:r>
                                  </m:e>
                                </m:d>
                                <m:r>
                                  <a:rPr lang="sk-SK" sz="1800" b="0" smtClean="0"/>
                                  <m:t>=</m:t>
                                </m:r>
                                <m:r>
                                  <a:rPr lang="sk-SK" sz="1800" b="0" smtClean="0"/>
                                  <m:t>𝜋</m:t>
                                </m:r>
                                <m:sSup>
                                  <m:sSupPr>
                                    <m:ctrlPr>
                                      <a:rPr lang="sk-SK" sz="1800" b="0" smtClean="0"/>
                                    </m:ctrlPr>
                                  </m:sSupPr>
                                  <m:e>
                                    <m:r>
                                      <a:rPr lang="sk-SK" sz="1800" b="0" smtClean="0"/>
                                      <m:t>𝑟</m:t>
                                    </m:r>
                                  </m:e>
                                  <m:sup>
                                    <m:r>
                                      <a:rPr lang="sk-SK" sz="1800" b="0" smtClean="0"/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sk-SK"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k-SK" sz="1800" b="0" smtClean="0"/>
                                  <m:t>𝐴</m:t>
                                </m:r>
                                <m:d>
                                  <m:dPr>
                                    <m:ctrlPr>
                                      <a:rPr lang="sk-SK" sz="1800" b="0" smtClean="0"/>
                                    </m:ctrlPr>
                                  </m:dPr>
                                  <m:e>
                                    <m:r>
                                      <a:rPr lang="sk-SK" sz="1800" b="0" smtClean="0"/>
                                      <m:t>𝑟</m:t>
                                    </m:r>
                                  </m:e>
                                </m:d>
                                <m:r>
                                  <a:rPr lang="sk-SK" sz="1800" b="0" smtClean="0"/>
                                  <m:t>=</m:t>
                                </m:r>
                                <m:sSup>
                                  <m:sSupPr>
                                    <m:ctrlPr>
                                      <a:rPr lang="sk-SK" sz="1800" b="0" smtClean="0"/>
                                    </m:ctrlPr>
                                  </m:sSupPr>
                                  <m:e>
                                    <m:r>
                                      <a:rPr lang="sk-SK" sz="1800" b="0" smtClean="0"/>
                                      <m:t>𝑎</m:t>
                                    </m:r>
                                  </m:e>
                                  <m:sup>
                                    <m:r>
                                      <a:rPr lang="sk-SK" sz="1800" b="0" smtClean="0"/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sk-SK"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uľk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6918200"/>
                  </p:ext>
                </p:extLst>
              </p:nvPr>
            </p:nvGraphicFramePr>
            <p:xfrm>
              <a:off x="5110195" y="823156"/>
              <a:ext cx="5352255" cy="131192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78408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78408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78408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37307">
                    <a:tc>
                      <a:txBody>
                        <a:bodyPr/>
                        <a:lstStyle/>
                        <a:p>
                          <a:endParaRPr lang="sk-SK"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k-SK" sz="1800" dirty="0"/>
                            <a:t>kruh</a:t>
                          </a:r>
                          <a:endParaRPr lang="sk-SK"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k-SK" sz="1800" dirty="0"/>
                            <a:t>štvorec</a:t>
                          </a:r>
                          <a:endParaRPr lang="sk-SK"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3730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sk-SK" sz="1800" dirty="0"/>
                            <a:t>Obvod</a:t>
                          </a:r>
                          <a:endParaRPr lang="sk-SK"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341" t="-106944" r="-101365" b="-1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341" t="-106944" r="-1365" b="-10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37307">
                    <a:tc>
                      <a:txBody>
                        <a:bodyPr/>
                        <a:lstStyle/>
                        <a:p>
                          <a:r>
                            <a:rPr lang="sk-SK" sz="1800" dirty="0"/>
                            <a:t>Obsah</a:t>
                          </a:r>
                          <a:endParaRPr lang="sk-SK"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341" t="-206944" r="-101365" b="-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341" t="-206944" r="-1365" b="-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Obrázok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381" y="2663281"/>
            <a:ext cx="5363011" cy="418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57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Kritérium na rozpoznanie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ástupný symbol obsahu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sk-SK"/>
                      <m:t>𝐴</m:t>
                    </m:r>
                    <m:r>
                      <a:rPr lang="sk-SK"/>
                      <m:t>=</m:t>
                    </m:r>
                    <m:f>
                      <m:fPr>
                        <m:ctrlPr>
                          <a:rPr lang="sk-SK"/>
                        </m:ctrlPr>
                      </m:fPr>
                      <m:num>
                        <m:sSup>
                          <m:sSupPr>
                            <m:ctrlPr>
                              <a:rPr lang="sk-SK"/>
                            </m:ctrlPr>
                          </m:sSupPr>
                          <m:e>
                            <m:r>
                              <a:rPr lang="sk-SK"/>
                              <m:t>𝑃</m:t>
                            </m:r>
                          </m:e>
                          <m:sup>
                            <m:r>
                              <a:rPr lang="sk-SK"/>
                              <m:t>2</m:t>
                            </m:r>
                          </m:sup>
                        </m:sSup>
                      </m:num>
                      <m:den>
                        <m:r>
                          <a:rPr lang="sk-SK"/>
                          <m:t>𝑘</m:t>
                        </m:r>
                      </m:den>
                    </m:f>
                    <m:r>
                      <a:rPr lang="sk-SK"/>
                      <m:t>, </m:t>
                    </m:r>
                    <m:r>
                      <a:rPr lang="sk-SK"/>
                      <m:t>𝑘𝑑𝑒</m:t>
                    </m:r>
                    <m:r>
                      <a:rPr lang="sk-SK"/>
                      <m:t> 4</m:t>
                    </m:r>
                    <m:r>
                      <a:rPr lang="sk-SK"/>
                      <m:t>𝜋</m:t>
                    </m:r>
                    <m:r>
                      <a:rPr lang="sk-SK"/>
                      <m:t>&lt;</m:t>
                    </m:r>
                    <m:r>
                      <a:rPr lang="sk-SK"/>
                      <m:t>𝑘</m:t>
                    </m:r>
                    <m:r>
                      <a:rPr lang="sk-SK"/>
                      <m:t>&lt;16</m:t>
                    </m:r>
                  </m:oMath>
                </a14:m>
                <a:endParaRPr lang="sk-SK" dirty="0"/>
              </a:p>
            </p:txBody>
          </p:sp>
        </mc:Choice>
        <mc:Fallback>
          <p:sp>
            <p:nvSpPr>
              <p:cNvPr id="3" name="Zástupný symbol obsah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Obrázo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60564"/>
            <a:ext cx="5004276" cy="384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49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Iná situácia z hľadiska príznakov</a:t>
            </a:r>
          </a:p>
        </p:txBody>
      </p:sp>
      <p:pic>
        <p:nvPicPr>
          <p:cNvPr id="6" name="Zástupný symbol obsahu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93006" y="1690688"/>
            <a:ext cx="6405987" cy="4602978"/>
          </a:xfrm>
        </p:spPr>
      </p:pic>
    </p:spTree>
    <p:extLst>
      <p:ext uri="{BB962C8B-B14F-4D97-AF65-F5344CB8AC3E}">
        <p14:creationId xmlns:p14="http://schemas.microsoft.com/office/powerpoint/2010/main" val="2507381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Rozdelenie tried objektov</a:t>
            </a:r>
          </a:p>
        </p:txBody>
      </p:sp>
      <p:sp>
        <p:nvSpPr>
          <p:cNvPr id="8" name="Zástupný symbol obsahu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k-SK" dirty="0"/>
              <a:t>Separovateľné triedy – objekty z rôznych tried sa dajú oddeliť </a:t>
            </a:r>
            <a:r>
              <a:rPr lang="sk-SK" dirty="0" err="1"/>
              <a:t>nadplochami</a:t>
            </a:r>
            <a:r>
              <a:rPr lang="sk-SK" dirty="0"/>
              <a:t> </a:t>
            </a:r>
          </a:p>
          <a:p>
            <a:r>
              <a:rPr lang="sk-SK" dirty="0"/>
              <a:t>Lineárne separovateľné triedy – dajú sa oddeliť </a:t>
            </a:r>
            <a:r>
              <a:rPr lang="sk-SK" dirty="0" err="1"/>
              <a:t>nadrovinami</a:t>
            </a:r>
            <a:endParaRPr lang="sk-SK" dirty="0"/>
          </a:p>
          <a:p>
            <a:r>
              <a:rPr lang="sk-SK" dirty="0"/>
              <a:t>Neseparovateľné triedy – jeden objekt môže patriť do viacerých tried, čiže klasifikátor pri klasifikácii urobí chybu - taká je väčšina reálnych problémov</a:t>
            </a:r>
          </a:p>
        </p:txBody>
      </p:sp>
    </p:spTree>
    <p:extLst>
      <p:ext uri="{BB962C8B-B14F-4D97-AF65-F5344CB8AC3E}">
        <p14:creationId xmlns:p14="http://schemas.microsoft.com/office/powerpoint/2010/main" val="2564430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Rozdelenie tried objektov II</a:t>
            </a:r>
          </a:p>
        </p:txBody>
      </p:sp>
      <p:sp>
        <p:nvSpPr>
          <p:cNvPr id="8" name="Zástupný symbol obsahu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dirty="0"/>
              <a:t>Lineárne   separovateľné </a:t>
            </a:r>
          </a:p>
          <a:p>
            <a:endParaRPr lang="sk-SK" dirty="0"/>
          </a:p>
          <a:p>
            <a:r>
              <a:rPr lang="sk-SK" dirty="0"/>
              <a:t>Separovateľné, </a:t>
            </a:r>
            <a:r>
              <a:rPr lang="en-US" dirty="0"/>
              <a:t> </a:t>
            </a:r>
            <a:r>
              <a:rPr lang="sk-SK" dirty="0"/>
              <a:t>ale nie lineárne</a:t>
            </a:r>
          </a:p>
          <a:p>
            <a:endParaRPr lang="sk-SK" dirty="0"/>
          </a:p>
          <a:p>
            <a:r>
              <a:rPr lang="sk-SK" dirty="0"/>
              <a:t>Neseparovateľné</a:t>
            </a:r>
          </a:p>
        </p:txBody>
      </p:sp>
      <p:pic>
        <p:nvPicPr>
          <p:cNvPr id="6" name="Obrázo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740" y="591356"/>
            <a:ext cx="2931072" cy="1947216"/>
          </a:xfrm>
          <a:prstGeom prst="rect">
            <a:avLst/>
          </a:prstGeom>
        </p:spPr>
      </p:pic>
      <p:pic>
        <p:nvPicPr>
          <p:cNvPr id="7" name="Obrázo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633" y="2913681"/>
            <a:ext cx="2806817" cy="2154241"/>
          </a:xfrm>
          <a:prstGeom prst="rect">
            <a:avLst/>
          </a:prstGeom>
        </p:spPr>
      </p:pic>
      <p:pic>
        <p:nvPicPr>
          <p:cNvPr id="9" name="Obrázo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9227" y="4113704"/>
            <a:ext cx="2840513" cy="215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0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Rozpoznávanie</a:t>
            </a:r>
          </a:p>
        </p:txBody>
      </p:sp>
      <p:pic>
        <p:nvPicPr>
          <p:cNvPr id="6" name="Zástupný symbol obsahu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61254" y="1690688"/>
            <a:ext cx="8269492" cy="4526459"/>
          </a:xfrm>
        </p:spPr>
      </p:pic>
    </p:spTree>
    <p:extLst>
      <p:ext uri="{BB962C8B-B14F-4D97-AF65-F5344CB8AC3E}">
        <p14:creationId xmlns:p14="http://schemas.microsoft.com/office/powerpoint/2010/main" val="2247464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Príznaky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 viac príznakov =&gt; viac informácie, vyššia presnosť </a:t>
            </a:r>
          </a:p>
          <a:p>
            <a:r>
              <a:rPr lang="sk-SK" dirty="0"/>
              <a:t> viac príznakov =&gt; zložitejšia extrakcia </a:t>
            </a:r>
          </a:p>
          <a:p>
            <a:r>
              <a:rPr lang="sk-SK" dirty="0"/>
              <a:t> viac príznakov =&gt; zložitejší tréning klasifikátora</a:t>
            </a:r>
          </a:p>
          <a:p>
            <a:r>
              <a:rPr lang="sk-SK" dirty="0"/>
              <a:t>Riešenie: optimálny počet príznakov </a:t>
            </a:r>
          </a:p>
        </p:txBody>
      </p:sp>
    </p:spTree>
    <p:extLst>
      <p:ext uri="{BB962C8B-B14F-4D97-AF65-F5344CB8AC3E}">
        <p14:creationId xmlns:p14="http://schemas.microsoft.com/office/powerpoint/2010/main" val="834397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Príznaky II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29229"/>
          </a:xfrm>
        </p:spPr>
        <p:txBody>
          <a:bodyPr>
            <a:normAutofit/>
          </a:bodyPr>
          <a:lstStyle/>
          <a:p>
            <a:r>
              <a:rPr lang="sk-SK" dirty="0"/>
              <a:t>Riešenie: optimálny počet príznakov aj kvôli </a:t>
            </a:r>
            <a:r>
              <a:rPr lang="sk-SK" dirty="0" err="1"/>
              <a:t>curse</a:t>
            </a:r>
            <a:r>
              <a:rPr lang="sk-SK" dirty="0"/>
              <a:t> of </a:t>
            </a:r>
            <a:r>
              <a:rPr lang="sk-SK" dirty="0" err="1"/>
              <a:t>dimensionality</a:t>
            </a:r>
            <a:r>
              <a:rPr lang="sk-SK" dirty="0"/>
              <a:t> (prekliatie </a:t>
            </a:r>
            <a:r>
              <a:rPr lang="sk-SK" dirty="0" err="1"/>
              <a:t>dimenzionality</a:t>
            </a:r>
            <a:r>
              <a:rPr lang="sk-SK" dirty="0"/>
              <a:t>) </a:t>
            </a:r>
          </a:p>
        </p:txBody>
      </p:sp>
      <p:pic>
        <p:nvPicPr>
          <p:cNvPr id="6" name="Obrázo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644" y="3172510"/>
            <a:ext cx="6408712" cy="324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29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Rozpoznávanie</a:t>
            </a:r>
          </a:p>
        </p:txBody>
      </p:sp>
      <p:pic>
        <p:nvPicPr>
          <p:cNvPr id="7" name="Zástupný symbol obsahu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0189" y="1690688"/>
            <a:ext cx="8171622" cy="4489450"/>
          </a:xfrm>
        </p:spPr>
      </p:pic>
    </p:spTree>
    <p:extLst>
      <p:ext uri="{BB962C8B-B14F-4D97-AF65-F5344CB8AC3E}">
        <p14:creationId xmlns:p14="http://schemas.microsoft.com/office/powerpoint/2010/main" val="26156953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Normalizácia príznakov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Príznaky majú rozmer (cm, m, cl, ...)</a:t>
            </a:r>
          </a:p>
          <a:p>
            <a:r>
              <a:rPr lang="sk-SK" dirty="0"/>
              <a:t>Výber jednotiek ovplyvňuje vzdialenosť v priestore príznakov</a:t>
            </a:r>
          </a:p>
          <a:p>
            <a:r>
              <a:rPr lang="sk-SK" dirty="0"/>
              <a:t>Normalizáciou dostaneme bezrozmerné</a:t>
            </a:r>
          </a:p>
          <a:p>
            <a:endParaRPr lang="sk-SK" dirty="0"/>
          </a:p>
        </p:txBody>
      </p:sp>
      <p:pic>
        <p:nvPicPr>
          <p:cNvPr id="9" name="Obrázo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277" y="4372328"/>
            <a:ext cx="4010024" cy="2481130"/>
          </a:xfrm>
          <a:prstGeom prst="rect">
            <a:avLst/>
          </a:prstGeom>
        </p:spPr>
      </p:pic>
      <p:pic>
        <p:nvPicPr>
          <p:cNvPr id="12" name="Obrázo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824" y="4372328"/>
            <a:ext cx="2396827" cy="247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329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Rozšírený sylabus prednášky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Úloha klasifikácie, klasický prístup cez príznaky a klasifikátor </a:t>
            </a:r>
            <a:r>
              <a:rPr lang="sk-SK" dirty="0" err="1"/>
              <a:t>vs</a:t>
            </a:r>
            <a:r>
              <a:rPr lang="sk-SK" dirty="0"/>
              <a:t>. neurónové siete</a:t>
            </a:r>
          </a:p>
          <a:p>
            <a:r>
              <a:rPr lang="sk-SK" dirty="0"/>
              <a:t>Výber a selekcia príznakov</a:t>
            </a:r>
          </a:p>
          <a:p>
            <a:r>
              <a:rPr lang="sk-SK" dirty="0"/>
              <a:t>Klasifikátory, klasický prístup</a:t>
            </a:r>
          </a:p>
          <a:p>
            <a:pPr lvl="1">
              <a:lnSpc>
                <a:spcPct val="100000"/>
              </a:lnSpc>
            </a:pPr>
            <a:r>
              <a:rPr lang="sk-SK" sz="3200" dirty="0" err="1"/>
              <a:t>Bayesovská</a:t>
            </a:r>
            <a:r>
              <a:rPr lang="sk-SK" sz="3200" dirty="0"/>
              <a:t> teória rozhodovania, diskriminačné funkcie a rozdeľujúce </a:t>
            </a:r>
            <a:r>
              <a:rPr lang="sk-SK" sz="3200" dirty="0" err="1"/>
              <a:t>nadplochy</a:t>
            </a:r>
            <a:r>
              <a:rPr lang="sk-SK" sz="3200" dirty="0"/>
              <a:t>, kritérium minimálnej chyby</a:t>
            </a:r>
          </a:p>
          <a:p>
            <a:pPr lvl="1">
              <a:lnSpc>
                <a:spcPct val="100000"/>
              </a:lnSpc>
            </a:pPr>
            <a:r>
              <a:rPr lang="sk-SK" sz="3200" dirty="0"/>
              <a:t>Rozhodovacie stromy</a:t>
            </a:r>
          </a:p>
        </p:txBody>
      </p:sp>
    </p:spTree>
    <p:extLst>
      <p:ext uri="{BB962C8B-B14F-4D97-AF65-F5344CB8AC3E}">
        <p14:creationId xmlns:p14="http://schemas.microsoft.com/office/powerpoint/2010/main" val="20566227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Rozpoznávanie</a:t>
            </a:r>
          </a:p>
        </p:txBody>
      </p:sp>
      <p:pic>
        <p:nvPicPr>
          <p:cNvPr id="6" name="Zástupný symbol obsahu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85972" y="1688980"/>
            <a:ext cx="8128705" cy="4460875"/>
          </a:xfrm>
        </p:spPr>
      </p:pic>
    </p:spTree>
    <p:extLst>
      <p:ext uri="{BB962C8B-B14F-4D97-AF65-F5344CB8AC3E}">
        <p14:creationId xmlns:p14="http://schemas.microsoft.com/office/powerpoint/2010/main" val="18129601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Klasifikácia</a:t>
            </a:r>
          </a:p>
        </p:txBody>
      </p:sp>
      <p:pic>
        <p:nvPicPr>
          <p:cNvPr id="6" name="Zástupný symbol obsahu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7984" y="1825625"/>
            <a:ext cx="4516032" cy="3840163"/>
          </a:xfrm>
        </p:spPr>
      </p:pic>
    </p:spTree>
    <p:extLst>
      <p:ext uri="{BB962C8B-B14F-4D97-AF65-F5344CB8AC3E}">
        <p14:creationId xmlns:p14="http://schemas.microsoft.com/office/powerpoint/2010/main" val="6235577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Tréning (učenie) klasifikátora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Učenie s učiteľom:</a:t>
            </a:r>
          </a:p>
          <a:p>
            <a:pPr lvl="1"/>
            <a:r>
              <a:rPr lang="sk-SK" sz="3200" dirty="0"/>
              <a:t>Ak máme príznakové vektory a k nim označenie triedy, do ktorej patria</a:t>
            </a:r>
          </a:p>
          <a:p>
            <a:pPr lvl="1"/>
            <a:r>
              <a:rPr lang="sk-SK" sz="3200" dirty="0"/>
              <a:t>Vo fáze učenia klasifikátor postupne </a:t>
            </a:r>
            <a:r>
              <a:rPr lang="sk-SK" sz="3200" dirty="0" err="1"/>
              <a:t>nasta-vuje</a:t>
            </a:r>
            <a:r>
              <a:rPr lang="sk-SK" sz="3200" dirty="0"/>
              <a:t> parametre oddeľujúcich </a:t>
            </a:r>
            <a:r>
              <a:rPr lang="sk-SK" sz="3200" dirty="0" err="1"/>
              <a:t>nadplôch</a:t>
            </a:r>
            <a:endParaRPr lang="sk-SK" sz="3200" dirty="0"/>
          </a:p>
          <a:p>
            <a:pPr lvl="1"/>
            <a:r>
              <a:rPr lang="sk-SK" sz="3200" dirty="0"/>
              <a:t>Pri neurónových sieťach sa pri učení nastavujú váhy jednotlivých spojení neurónov</a:t>
            </a:r>
          </a:p>
          <a:p>
            <a:pPr lvl="1"/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8555160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Tréning (učenie) klasifikátora II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Učenie bez učiteľa</a:t>
            </a:r>
          </a:p>
          <a:p>
            <a:pPr lvl="1"/>
            <a:r>
              <a:rPr lang="sk-SK" sz="3200" dirty="0"/>
              <a:t>Ak nemáme takéto označenie a treba vytvoriť triedy bez pomoci učiteľa</a:t>
            </a:r>
          </a:p>
          <a:p>
            <a:pPr lvl="1"/>
            <a:r>
              <a:rPr lang="sk-SK" sz="3200" dirty="0"/>
              <a:t>Robí sa to pomocou tzv. zhlukovej analýzy, kde sa do tried zoskupujú príznakové vektory, ktoré sú blízko</a:t>
            </a:r>
          </a:p>
          <a:p>
            <a:r>
              <a:rPr lang="sk-SK" dirty="0"/>
              <a:t>Ďalšie modifikácie učenia – napr. prenos učenia (transfer </a:t>
            </a:r>
            <a:r>
              <a:rPr lang="sk-SK" dirty="0" err="1"/>
              <a:t>learning</a:t>
            </a:r>
            <a:r>
              <a:rPr lang="sk-SK" dirty="0"/>
              <a:t>)</a:t>
            </a:r>
          </a:p>
          <a:p>
            <a:pPr lvl="1"/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3621858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Obsah prednášky</a:t>
            </a:r>
          </a:p>
        </p:txBody>
      </p:sp>
      <p:pic>
        <p:nvPicPr>
          <p:cNvPr id="6" name="Zástupný symbol obsahu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26551" y="1825625"/>
            <a:ext cx="6138898" cy="3840163"/>
          </a:xfrm>
        </p:spPr>
      </p:pic>
    </p:spTree>
    <p:extLst>
      <p:ext uri="{BB962C8B-B14F-4D97-AF65-F5344CB8AC3E}">
        <p14:creationId xmlns:p14="http://schemas.microsoft.com/office/powerpoint/2010/main" val="32849933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Typy klasifikátorov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Šablóny (PV)</a:t>
            </a:r>
          </a:p>
          <a:p>
            <a:r>
              <a:rPr lang="sk-SK" dirty="0"/>
              <a:t>Príznakové metódy</a:t>
            </a:r>
          </a:p>
          <a:p>
            <a:pPr lvl="1"/>
            <a:r>
              <a:rPr lang="sk-SK" sz="3200" dirty="0"/>
              <a:t>Klasické techniky</a:t>
            </a:r>
          </a:p>
          <a:p>
            <a:r>
              <a:rPr lang="sk-SK" dirty="0"/>
              <a:t>Neurónové siete</a:t>
            </a:r>
          </a:p>
          <a:p>
            <a:pPr lvl="1"/>
            <a:r>
              <a:rPr lang="sk-SK" sz="3200" dirty="0"/>
              <a:t>Konvolučné neurónové siete</a:t>
            </a:r>
          </a:p>
          <a:p>
            <a:r>
              <a:rPr lang="sk-SK" dirty="0"/>
              <a:t>Syntaktické (štrukturálne) metódy</a:t>
            </a:r>
          </a:p>
        </p:txBody>
      </p:sp>
    </p:spTree>
    <p:extLst>
      <p:ext uri="{BB962C8B-B14F-4D97-AF65-F5344CB8AC3E}">
        <p14:creationId xmlns:p14="http://schemas.microsoft.com/office/powerpoint/2010/main" val="10789147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Klasické (príznakové) metódy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k-SK" dirty="0"/>
              <a:t>Štatistika</a:t>
            </a:r>
          </a:p>
          <a:p>
            <a:pPr lvl="1"/>
            <a:r>
              <a:rPr lang="sk-SK" dirty="0" err="1"/>
              <a:t>Bayesovská</a:t>
            </a:r>
            <a:r>
              <a:rPr lang="sk-SK" dirty="0"/>
              <a:t> teória rozhodovania</a:t>
            </a:r>
          </a:p>
          <a:p>
            <a:r>
              <a:rPr lang="sk-SK" dirty="0"/>
              <a:t>Vzdialenosti medzi príznakmi</a:t>
            </a:r>
          </a:p>
          <a:p>
            <a:pPr lvl="1"/>
            <a:r>
              <a:rPr lang="sk-SK" dirty="0"/>
              <a:t>Techniky najbližších susedov</a:t>
            </a:r>
          </a:p>
          <a:p>
            <a:pPr lvl="1"/>
            <a:r>
              <a:rPr lang="sk-SK" dirty="0"/>
              <a:t>Diskriminačná analýza</a:t>
            </a:r>
          </a:p>
          <a:p>
            <a:pPr lvl="1"/>
            <a:r>
              <a:rPr lang="sk-SK" dirty="0"/>
              <a:t>Mechanizmy podporných vektorov</a:t>
            </a:r>
          </a:p>
          <a:p>
            <a:pPr lvl="1"/>
            <a:r>
              <a:rPr lang="sk-SK" dirty="0"/>
              <a:t>Metóda K priemerov</a:t>
            </a:r>
          </a:p>
          <a:p>
            <a:r>
              <a:rPr lang="sk-SK" dirty="0"/>
              <a:t>Pravidlá</a:t>
            </a:r>
          </a:p>
          <a:p>
            <a:pPr lvl="1"/>
            <a:r>
              <a:rPr lang="sk-SK" dirty="0"/>
              <a:t>Rozhodovacie stromy</a:t>
            </a:r>
          </a:p>
          <a:p>
            <a:pPr lvl="1"/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7767152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Neurónové siete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5200"/>
          </a:xfrm>
        </p:spPr>
        <p:txBody>
          <a:bodyPr>
            <a:normAutofit/>
          </a:bodyPr>
          <a:lstStyle/>
          <a:p>
            <a:r>
              <a:rPr lang="sk-SK" dirty="0"/>
              <a:t>Biologicky inšpirované</a:t>
            </a:r>
          </a:p>
          <a:p>
            <a:pPr lvl="1"/>
            <a:r>
              <a:rPr lang="sk-SK" sz="3200" dirty="0"/>
              <a:t>Neurónové siete</a:t>
            </a:r>
          </a:p>
          <a:p>
            <a:pPr lvl="1"/>
            <a:r>
              <a:rPr lang="sk-SK" sz="3200" dirty="0" err="1"/>
              <a:t>Samoorganizujúce</a:t>
            </a:r>
            <a:r>
              <a:rPr lang="sk-SK" sz="3200" dirty="0"/>
              <a:t> sa mapy</a:t>
            </a:r>
          </a:p>
          <a:p>
            <a:pPr lvl="1"/>
            <a:r>
              <a:rPr lang="sk-SK" sz="3200" dirty="0"/>
              <a:t>Hlboké neurónové siete</a:t>
            </a:r>
          </a:p>
          <a:p>
            <a:r>
              <a:rPr lang="sk-SK" dirty="0"/>
              <a:t>Neurónové siete vyžadujú veľké množstvo trénovacích dát – od 100.000 vyššie</a:t>
            </a:r>
          </a:p>
          <a:p>
            <a:r>
              <a:rPr lang="sk-SK" dirty="0"/>
              <a:t>Pri menšom počte dát – skôr klasické metódy alebo prenos učenia</a:t>
            </a:r>
          </a:p>
          <a:p>
            <a:pPr lvl="1"/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3897699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Aplikácie 1</a:t>
            </a:r>
          </a:p>
        </p:txBody>
      </p:sp>
      <p:pic>
        <p:nvPicPr>
          <p:cNvPr id="6" name="Zástupný symbol obsahu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0957" y="1690688"/>
            <a:ext cx="4650086" cy="4861454"/>
          </a:xfrm>
        </p:spPr>
      </p:pic>
    </p:spTree>
    <p:extLst>
      <p:ext uri="{BB962C8B-B14F-4D97-AF65-F5344CB8AC3E}">
        <p14:creationId xmlns:p14="http://schemas.microsoft.com/office/powerpoint/2010/main" val="14051408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Aplikácie 2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A37DF52-44D2-4AA6-8A48-686AF4CBA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Obrázo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606" y="1765947"/>
            <a:ext cx="9142787" cy="396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38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Rozšírený sylabus prednášky II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838199" y="1825626"/>
            <a:ext cx="10582275" cy="3840798"/>
          </a:xfrm>
        </p:spPr>
        <p:txBody>
          <a:bodyPr>
            <a:normAutofit/>
          </a:bodyPr>
          <a:lstStyle/>
          <a:p>
            <a:r>
              <a:rPr lang="sk-SK" dirty="0"/>
              <a:t>Diskriminačná analýza, lineárny </a:t>
            </a:r>
            <a:r>
              <a:rPr lang="sk-SK" dirty="0" err="1"/>
              <a:t>klasifikátor</a:t>
            </a:r>
            <a:endParaRPr lang="sk-SK" dirty="0"/>
          </a:p>
          <a:p>
            <a:r>
              <a:rPr lang="sk-SK" dirty="0"/>
              <a:t>Mechanizmy podporných vektorov (SVM) a </a:t>
            </a:r>
            <a:r>
              <a:rPr lang="sk-SK" dirty="0" err="1"/>
              <a:t>kernelový</a:t>
            </a:r>
            <a:r>
              <a:rPr lang="sk-SK" dirty="0"/>
              <a:t> trik na nelineárny prípad</a:t>
            </a:r>
          </a:p>
          <a:p>
            <a:r>
              <a:rPr lang="sk-SK" dirty="0"/>
              <a:t>Riadené </a:t>
            </a:r>
            <a:r>
              <a:rPr lang="sk-SK" dirty="0" err="1"/>
              <a:t>vs</a:t>
            </a:r>
            <a:r>
              <a:rPr lang="sk-SK" dirty="0"/>
              <a:t>. neriadené učenie </a:t>
            </a:r>
            <a:r>
              <a:rPr lang="sk-SK" dirty="0" err="1"/>
              <a:t>klasifikátora</a:t>
            </a:r>
            <a:endParaRPr lang="sk-SK" dirty="0"/>
          </a:p>
          <a:p>
            <a:r>
              <a:rPr lang="sk-SK" dirty="0"/>
              <a:t>Neurónové siete a hlboké </a:t>
            </a:r>
            <a:r>
              <a:rPr lang="sk-SK" dirty="0" err="1"/>
              <a:t>konvolučné</a:t>
            </a:r>
            <a:r>
              <a:rPr lang="sk-SK" dirty="0"/>
              <a:t> neurónové</a:t>
            </a:r>
            <a:r>
              <a:rPr lang="en-US" dirty="0"/>
              <a:t> </a:t>
            </a:r>
            <a:r>
              <a:rPr lang="sk-SK" dirty="0"/>
              <a:t>siete</a:t>
            </a:r>
          </a:p>
          <a:p>
            <a:r>
              <a:rPr lang="sk-SK" dirty="0"/>
              <a:t>Hodnotenie kvality klasifikácie</a:t>
            </a:r>
          </a:p>
        </p:txBody>
      </p:sp>
    </p:spTree>
    <p:extLst>
      <p:ext uri="{BB962C8B-B14F-4D97-AF65-F5344CB8AC3E}">
        <p14:creationId xmlns:p14="http://schemas.microsoft.com/office/powerpoint/2010/main" val="485408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Aplikácie 3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9B12618-D74A-458D-ACBB-099B1E818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Obrázo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240" y="1690688"/>
            <a:ext cx="9160761" cy="503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3800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Aplikácie 4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70E3EB0-505C-44B9-B45B-5248FD5D7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Obrázo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100" y="1690688"/>
            <a:ext cx="7745800" cy="472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569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Aplikácie 5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ADAC3B5-94E3-4911-B9A7-8D69D44D4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Obrázo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308" y="1825626"/>
            <a:ext cx="6673384" cy="503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62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Aplikácie 6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  <a:p>
            <a:r>
              <a:rPr lang="sk-SK" dirty="0"/>
              <a:t>Rozpoznávanie tváre</a:t>
            </a:r>
          </a:p>
        </p:txBody>
      </p:sp>
      <p:pic>
        <p:nvPicPr>
          <p:cNvPr id="8" name="Obrázo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395262" cy="2751583"/>
          </a:xfrm>
          <a:prstGeom prst="rect">
            <a:avLst/>
          </a:prstGeom>
        </p:spPr>
      </p:pic>
      <p:pic>
        <p:nvPicPr>
          <p:cNvPr id="9" name="Obrázo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386" y="2924945"/>
            <a:ext cx="4115615" cy="275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088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Aplikácie 7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  <a:p>
            <a:r>
              <a:rPr lang="sk-SK" dirty="0"/>
              <a:t>Zrelosť úrody, triedenie potravín</a:t>
            </a:r>
          </a:p>
        </p:txBody>
      </p:sp>
      <p:pic>
        <p:nvPicPr>
          <p:cNvPr id="10" name="Obrázo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1825626"/>
            <a:ext cx="4226028" cy="2615061"/>
          </a:xfrm>
          <a:prstGeom prst="rect">
            <a:avLst/>
          </a:prstGeom>
        </p:spPr>
      </p:pic>
      <p:pic>
        <p:nvPicPr>
          <p:cNvPr id="11" name="Obrázo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805" y="1825626"/>
            <a:ext cx="4717095" cy="361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9619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Aplikácie 8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  <a:p>
            <a:r>
              <a:rPr lang="sk-SK" dirty="0"/>
              <a:t>Robotické zváranie, kontrola pri montáži</a:t>
            </a:r>
          </a:p>
        </p:txBody>
      </p:sp>
      <p:pic>
        <p:nvPicPr>
          <p:cNvPr id="10" name="Obrázo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245" y="1565974"/>
            <a:ext cx="4173765" cy="3124361"/>
          </a:xfrm>
          <a:prstGeom prst="rect">
            <a:avLst/>
          </a:prstGeom>
        </p:spPr>
      </p:pic>
      <p:pic>
        <p:nvPicPr>
          <p:cNvPr id="11" name="Obrázok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054" y="1594549"/>
            <a:ext cx="4716016" cy="312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629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Aplikácie 9</a:t>
            </a:r>
          </a:p>
        </p:txBody>
      </p:sp>
      <p:pic>
        <p:nvPicPr>
          <p:cNvPr id="10" name="Obrázo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325" y="560715"/>
            <a:ext cx="4497629" cy="2994136"/>
          </a:xfrm>
          <a:prstGeom prst="rect">
            <a:avLst/>
          </a:prstGeom>
        </p:spPr>
      </p:pic>
      <p:pic>
        <p:nvPicPr>
          <p:cNvPr id="11" name="Obrázo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09" y="1952836"/>
            <a:ext cx="4428493" cy="2952328"/>
          </a:xfrm>
          <a:prstGeom prst="rect">
            <a:avLst/>
          </a:prstGeom>
        </p:spPr>
      </p:pic>
      <p:pic>
        <p:nvPicPr>
          <p:cNvPr id="12" name="Obrázok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410" y="3746025"/>
            <a:ext cx="3862371" cy="270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821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Aplikácie 10</a:t>
            </a:r>
          </a:p>
        </p:txBody>
      </p:sp>
      <p:pic>
        <p:nvPicPr>
          <p:cNvPr id="10" name="Obrázo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195" y="2110164"/>
            <a:ext cx="5630700" cy="3744416"/>
          </a:xfrm>
          <a:prstGeom prst="rect">
            <a:avLst/>
          </a:prstGeom>
        </p:spPr>
      </p:pic>
      <p:pic>
        <p:nvPicPr>
          <p:cNvPr id="11" name="Obrázok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656" y="1778032"/>
            <a:ext cx="2596558" cy="414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3834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Aplikácie 11</a:t>
            </a:r>
          </a:p>
        </p:txBody>
      </p:sp>
      <p:pic>
        <p:nvPicPr>
          <p:cNvPr id="10" name="Obrázo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718" y="1825626"/>
            <a:ext cx="4058367" cy="3039858"/>
          </a:xfrm>
          <a:prstGeom prst="rect">
            <a:avLst/>
          </a:prstGeom>
        </p:spPr>
      </p:pic>
      <p:pic>
        <p:nvPicPr>
          <p:cNvPr id="11" name="Obrázo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252" y="1825626"/>
            <a:ext cx="5058399" cy="284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6569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Aplikácie 12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3249"/>
          </a:xfrm>
        </p:spPr>
        <p:txBody>
          <a:bodyPr>
            <a:normAutofit fontScale="92500" lnSpcReduction="20000"/>
          </a:bodyPr>
          <a:lstStyle/>
          <a:p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  <a:p>
            <a:r>
              <a:rPr lang="sk-SK" dirty="0"/>
              <a:t>Určenie obrazu v galérii alebo na internete</a:t>
            </a:r>
          </a:p>
        </p:txBody>
      </p:sp>
      <p:pic>
        <p:nvPicPr>
          <p:cNvPr id="8" name="Obrázo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080" y="2008969"/>
            <a:ext cx="5616624" cy="2816944"/>
          </a:xfrm>
          <a:prstGeom prst="rect">
            <a:avLst/>
          </a:prstGeom>
        </p:spPr>
      </p:pic>
      <p:pic>
        <p:nvPicPr>
          <p:cNvPr id="9" name="Obrázo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044" y="2008969"/>
            <a:ext cx="3446192" cy="284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755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Podmienky ukončenia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60 bodov skúška </a:t>
            </a:r>
          </a:p>
          <a:p>
            <a:r>
              <a:rPr lang="sk-SK" dirty="0"/>
              <a:t>40 bodov cvičenie </a:t>
            </a:r>
          </a:p>
          <a:p>
            <a:r>
              <a:rPr lang="sk-SK" dirty="0"/>
              <a:t>Z každého aspoň 50% </a:t>
            </a:r>
          </a:p>
          <a:p>
            <a:r>
              <a:rPr lang="sk-SK" dirty="0"/>
              <a:t>50 b – E</a:t>
            </a:r>
            <a:r>
              <a:rPr lang="en-US" dirty="0"/>
              <a:t>,</a:t>
            </a:r>
            <a:r>
              <a:rPr lang="sk-SK" dirty="0"/>
              <a:t>  60 b – D</a:t>
            </a:r>
            <a:r>
              <a:rPr lang="en-US" dirty="0"/>
              <a:t>, </a:t>
            </a:r>
            <a:r>
              <a:rPr lang="sk-SK" dirty="0"/>
              <a:t>70 b – C</a:t>
            </a:r>
            <a:r>
              <a:rPr lang="en-US" dirty="0"/>
              <a:t>,</a:t>
            </a:r>
            <a:r>
              <a:rPr lang="sk-SK" dirty="0"/>
              <a:t> 80 b – B</a:t>
            </a:r>
            <a:r>
              <a:rPr lang="en-US" dirty="0"/>
              <a:t>, </a:t>
            </a:r>
            <a:r>
              <a:rPr lang="sk-SK" dirty="0"/>
              <a:t>90 b – A</a:t>
            </a:r>
          </a:p>
        </p:txBody>
      </p:sp>
    </p:spTree>
    <p:extLst>
      <p:ext uri="{BB962C8B-B14F-4D97-AF65-F5344CB8AC3E}">
        <p14:creationId xmlns:p14="http://schemas.microsoft.com/office/powerpoint/2010/main" val="5497037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Aplikácie a aplikačné oblasti</a:t>
            </a:r>
          </a:p>
        </p:txBody>
      </p:sp>
      <p:graphicFrame>
        <p:nvGraphicFramePr>
          <p:cNvPr id="7" name="Zástupný symbol obsahu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2386418"/>
              </p:ext>
            </p:extLst>
          </p:nvPr>
        </p:nvGraphicFramePr>
        <p:xfrm>
          <a:off x="838200" y="1825625"/>
          <a:ext cx="10515600" cy="472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k-SK" sz="2800" dirty="0"/>
                        <a:t>Problémová oblasť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2800" dirty="0"/>
                        <a:t>Aplikácia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2800" dirty="0"/>
                        <a:t>Vstupný obrazec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2800" dirty="0"/>
                        <a:t>Triedy obrazcov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2800" dirty="0"/>
                        <a:t>Analýza</a:t>
                      </a:r>
                      <a:r>
                        <a:rPr lang="sk-SK" sz="2800" baseline="0" dirty="0"/>
                        <a:t> dokumentu</a:t>
                      </a:r>
                      <a:endParaRPr lang="sk-SK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2800" dirty="0"/>
                        <a:t>OCR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2800" dirty="0"/>
                        <a:t>Obraz dokumentu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2800" dirty="0"/>
                        <a:t>Písmená, slová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2800" dirty="0"/>
                        <a:t>Klasifikácia</a:t>
                      </a:r>
                      <a:r>
                        <a:rPr lang="sk-SK" sz="2800" baseline="0" dirty="0"/>
                        <a:t> dokumentov</a:t>
                      </a:r>
                      <a:endParaRPr lang="sk-SK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2800" dirty="0"/>
                        <a:t>Hľadanie na internete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2800" dirty="0"/>
                        <a:t>Textové</a:t>
                      </a:r>
                      <a:r>
                        <a:rPr lang="sk-SK" sz="2800" baseline="0" dirty="0"/>
                        <a:t> dokumenty</a:t>
                      </a:r>
                      <a:endParaRPr lang="sk-SK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2800" dirty="0"/>
                        <a:t>Sémantické kategórie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2800" dirty="0"/>
                        <a:t>Klasifikácia dokumentov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2800" dirty="0"/>
                        <a:t>Filtrovanie </a:t>
                      </a:r>
                      <a:r>
                        <a:rPr lang="sk-SK" sz="2800" dirty="0" err="1"/>
                        <a:t>SPAMov</a:t>
                      </a:r>
                      <a:endParaRPr lang="sk-SK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2800" dirty="0"/>
                        <a:t>E-mail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2800" dirty="0"/>
                        <a:t>SPAM/OK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2800" dirty="0"/>
                        <a:t>Výber z MM</a:t>
                      </a:r>
                      <a:r>
                        <a:rPr lang="sk-SK" sz="2800" baseline="0" dirty="0"/>
                        <a:t> databázy</a:t>
                      </a:r>
                      <a:endParaRPr lang="sk-SK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2800" dirty="0"/>
                        <a:t>Hľadanie na internete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2800" dirty="0"/>
                        <a:t>Videoklip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2800" dirty="0"/>
                        <a:t>Žánre videa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04202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Aplikácie a aplikačné oblasti II</a:t>
            </a:r>
          </a:p>
        </p:txBody>
      </p:sp>
      <p:graphicFrame>
        <p:nvGraphicFramePr>
          <p:cNvPr id="7" name="Zástupný symbol obsahu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374827"/>
              </p:ext>
            </p:extLst>
          </p:nvPr>
        </p:nvGraphicFramePr>
        <p:xfrm>
          <a:off x="838200" y="1825625"/>
          <a:ext cx="10515599" cy="472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6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14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k-SK" sz="2800" dirty="0"/>
                        <a:t>Problémová oblasť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2800" dirty="0"/>
                        <a:t>Aplikácia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2800" dirty="0"/>
                        <a:t>Vstupný obrazec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2800" dirty="0"/>
                        <a:t>Triedy obrazcov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2800" dirty="0"/>
                        <a:t>Rozpoznáva-nie reči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2800" dirty="0"/>
                        <a:t>Asistent</a:t>
                      </a:r>
                      <a:r>
                        <a:rPr lang="sk-SK" sz="2800" baseline="0" dirty="0"/>
                        <a:t> v telefóne</a:t>
                      </a:r>
                      <a:endParaRPr lang="sk-SK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2800" dirty="0"/>
                        <a:t>Rečová vlnová forma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2800" dirty="0"/>
                        <a:t>Hovorené slová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2800" dirty="0"/>
                        <a:t>Spracovanie </a:t>
                      </a:r>
                      <a:r>
                        <a:rPr lang="sk-SK" sz="2800" dirty="0" err="1"/>
                        <a:t>prirodz</a:t>
                      </a:r>
                      <a:r>
                        <a:rPr lang="sk-SK" sz="2800" dirty="0"/>
                        <a:t>.</a:t>
                      </a:r>
                      <a:r>
                        <a:rPr lang="sk-SK" sz="2800" baseline="0" dirty="0"/>
                        <a:t> jazyka</a:t>
                      </a:r>
                      <a:endParaRPr lang="sk-SK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2800" dirty="0"/>
                        <a:t>Extrakcia informácie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2800" dirty="0"/>
                        <a:t>Vety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2800" dirty="0"/>
                        <a:t>Časti reči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2800" dirty="0"/>
                        <a:t>Biometrické rozpoznávanie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2800" dirty="0"/>
                        <a:t>Identifikácia osoby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2800" dirty="0"/>
                        <a:t>Tvár, dúhovka, odtlačok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2800" dirty="0"/>
                        <a:t>Autorizované osoby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2800" dirty="0"/>
                        <a:t>Medicína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2800" dirty="0"/>
                        <a:t>Asistovaná</a:t>
                      </a:r>
                      <a:r>
                        <a:rPr lang="sk-SK" sz="2800" baseline="0" dirty="0"/>
                        <a:t> diagnostika</a:t>
                      </a:r>
                      <a:endParaRPr lang="sk-SK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2800" dirty="0"/>
                        <a:t>Obraz z mikroskopu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2800" dirty="0"/>
                        <a:t>Rakovinová/ zdravá bunka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93459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Aplikácie a aplikačné oblasti III</a:t>
            </a:r>
          </a:p>
        </p:txBody>
      </p:sp>
      <p:graphicFrame>
        <p:nvGraphicFramePr>
          <p:cNvPr id="7" name="Zástupný symbol obsahu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363745"/>
              </p:ext>
            </p:extLst>
          </p:nvPr>
        </p:nvGraphicFramePr>
        <p:xfrm>
          <a:off x="542925" y="1825625"/>
          <a:ext cx="11010902" cy="472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4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4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9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829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k-SK" sz="2800" dirty="0"/>
                        <a:t>Problémová oblasť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2800" dirty="0"/>
                        <a:t>Aplikácia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2800" dirty="0"/>
                        <a:t>Vstupný obrazec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2800" dirty="0"/>
                        <a:t>Triedy obrazcov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2800" dirty="0"/>
                        <a:t>Armáda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2800" dirty="0"/>
                        <a:t>Rozpoznanie</a:t>
                      </a:r>
                      <a:r>
                        <a:rPr lang="sk-SK" sz="2800" baseline="0" dirty="0"/>
                        <a:t> cieľa</a:t>
                      </a:r>
                      <a:endParaRPr lang="sk-SK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2800" dirty="0"/>
                        <a:t>Viditeľný</a:t>
                      </a:r>
                      <a:r>
                        <a:rPr lang="sk-SK" sz="2800" baseline="0" dirty="0"/>
                        <a:t>/IR obraz</a:t>
                      </a:r>
                      <a:endParaRPr lang="sk-SK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2800" dirty="0"/>
                        <a:t>Typ cieľa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2800" dirty="0"/>
                        <a:t>Priemyselná automatizácia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2800" dirty="0"/>
                        <a:t>Doska plošných spojov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2800" dirty="0"/>
                        <a:t>Obraz</a:t>
                      </a:r>
                      <a:r>
                        <a:rPr lang="sk-SK" sz="2800" baseline="0" dirty="0"/>
                        <a:t> intenzít</a:t>
                      </a:r>
                      <a:endParaRPr lang="sk-SK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Ne-/k</a:t>
                      </a:r>
                      <a:r>
                        <a:rPr lang="sk-SK" sz="2800" dirty="0" err="1"/>
                        <a:t>valitný</a:t>
                      </a:r>
                      <a:r>
                        <a:rPr lang="en-US" sz="2800" dirty="0"/>
                        <a:t> </a:t>
                      </a:r>
                      <a:r>
                        <a:rPr lang="sk-SK" sz="2800" dirty="0" err="1"/>
                        <a:t>prod</a:t>
                      </a:r>
                      <a:r>
                        <a:rPr lang="en-US" sz="2800" dirty="0" err="1"/>
                        <a:t>uct</a:t>
                      </a:r>
                      <a:endParaRPr lang="sk-SK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k-SK" sz="2800" dirty="0"/>
                        <a:t>Priemyselná automatizácia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2800" dirty="0"/>
                        <a:t>Triedenie ovocia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2800" dirty="0"/>
                        <a:t>Obrazy z</a:t>
                      </a:r>
                      <a:r>
                        <a:rPr lang="sk-SK" sz="2800" baseline="0" dirty="0"/>
                        <a:t> priem. pásu</a:t>
                      </a:r>
                      <a:endParaRPr lang="sk-SK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2800" dirty="0"/>
                        <a:t>Stupne</a:t>
                      </a:r>
                      <a:r>
                        <a:rPr lang="sk-SK" sz="2800" baseline="0" dirty="0"/>
                        <a:t> kvality ovocia</a:t>
                      </a:r>
                      <a:endParaRPr lang="sk-SK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2800" dirty="0"/>
                        <a:t>Diaľkový</a:t>
                      </a:r>
                      <a:r>
                        <a:rPr lang="en-US" sz="2800" dirty="0"/>
                        <a:t> </a:t>
                      </a:r>
                      <a:r>
                        <a:rPr lang="sk-SK" sz="2800" dirty="0"/>
                        <a:t>pri</a:t>
                      </a:r>
                      <a:r>
                        <a:rPr lang="en-US" sz="2800" dirty="0"/>
                        <a:t>e</a:t>
                      </a:r>
                      <a:r>
                        <a:rPr lang="sk-SK" sz="2800" dirty="0" err="1"/>
                        <a:t>skum</a:t>
                      </a:r>
                      <a:r>
                        <a:rPr lang="sk-SK" sz="2800" dirty="0"/>
                        <a:t> zeme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2800" dirty="0"/>
                        <a:t>Predpoveď</a:t>
                      </a:r>
                      <a:r>
                        <a:rPr lang="sk-SK" sz="2800" baseline="0" dirty="0"/>
                        <a:t> úrody</a:t>
                      </a:r>
                      <a:endParaRPr lang="sk-SK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2800" dirty="0" err="1"/>
                        <a:t>Multispe</a:t>
                      </a:r>
                      <a:r>
                        <a:rPr lang="en-US" sz="2800" dirty="0"/>
                        <a:t>k</a:t>
                      </a:r>
                      <a:r>
                        <a:rPr lang="sk-SK" sz="2800" dirty="0" err="1"/>
                        <a:t>trálny</a:t>
                      </a:r>
                      <a:r>
                        <a:rPr lang="sk-SK" sz="2800" dirty="0"/>
                        <a:t> obraz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2800" dirty="0"/>
                        <a:t>Kategórie </a:t>
                      </a:r>
                      <a:r>
                        <a:rPr lang="sk-SK" sz="2800" dirty="0" err="1"/>
                        <a:t>úrovnosti</a:t>
                      </a:r>
                      <a:r>
                        <a:rPr lang="sk-SK" sz="28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27009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Aplikácie a aplikačné oblasti IV</a:t>
            </a:r>
          </a:p>
        </p:txBody>
      </p:sp>
      <p:graphicFrame>
        <p:nvGraphicFramePr>
          <p:cNvPr id="7" name="Zástupný symbol obsahu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5604908"/>
              </p:ext>
            </p:extLst>
          </p:nvPr>
        </p:nvGraphicFramePr>
        <p:xfrm>
          <a:off x="838200" y="1825625"/>
          <a:ext cx="10515599" cy="472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1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60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k-SK" sz="2800" dirty="0"/>
                        <a:t>Problémová oblasť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2800" dirty="0"/>
                        <a:t>Aplikácia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2800" dirty="0"/>
                        <a:t>Vstupný obrazec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2800" dirty="0"/>
                        <a:t>Triedy obrazcov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2800" dirty="0" err="1"/>
                        <a:t>Bioinformatika</a:t>
                      </a:r>
                      <a:endParaRPr lang="sk-SK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2800" dirty="0"/>
                        <a:t>Analýza genómu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2800" dirty="0"/>
                        <a:t>Postupnosť</a:t>
                      </a:r>
                      <a:r>
                        <a:rPr lang="sk-SK" sz="2800" baseline="0" dirty="0"/>
                        <a:t> DNA</a:t>
                      </a:r>
                      <a:endParaRPr lang="sk-SK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2800" dirty="0"/>
                        <a:t>Známe typy génov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2800" dirty="0"/>
                        <a:t>Dolovanie dát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2800" dirty="0"/>
                        <a:t>Hľadanie zmysluplných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2800" dirty="0"/>
                        <a:t>Body v</a:t>
                      </a:r>
                      <a:r>
                        <a:rPr lang="sk-SK" sz="2800" baseline="0" dirty="0"/>
                        <a:t> </a:t>
                      </a:r>
                      <a:r>
                        <a:rPr lang="sk-SK" sz="2800" baseline="0" dirty="0" err="1"/>
                        <a:t>multiD</a:t>
                      </a:r>
                      <a:r>
                        <a:rPr lang="sk-SK" sz="2800" baseline="0" dirty="0"/>
                        <a:t> priestore</a:t>
                      </a:r>
                      <a:endParaRPr lang="sk-SK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2800" dirty="0"/>
                        <a:t>Kompaktné klastre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2800" dirty="0"/>
                        <a:t>Triedenie pošty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2800" dirty="0"/>
                        <a:t>Rozpoznanie ručného PSČ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2800" dirty="0" err="1"/>
                        <a:t>Sken</a:t>
                      </a:r>
                      <a:r>
                        <a:rPr lang="sk-SK" sz="2800" baseline="0" dirty="0"/>
                        <a:t> obálky alebo balíka</a:t>
                      </a:r>
                      <a:endParaRPr lang="sk-SK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2800" dirty="0"/>
                        <a:t>Triedy</a:t>
                      </a:r>
                      <a:r>
                        <a:rPr lang="sk-SK" sz="2800" baseline="0" dirty="0"/>
                        <a:t> PSČ podľa krajín</a:t>
                      </a:r>
                      <a:endParaRPr lang="sk-SK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2800" dirty="0"/>
                        <a:t>Autonómne autá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2800" dirty="0"/>
                        <a:t>Rozpoznanie objektov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2800" dirty="0"/>
                        <a:t>RGBD</a:t>
                      </a:r>
                      <a:r>
                        <a:rPr lang="sk-SK" sz="2800" baseline="0" dirty="0"/>
                        <a:t> dáta</a:t>
                      </a:r>
                      <a:endParaRPr lang="sk-SK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sz="2800" dirty="0"/>
                        <a:t>Typy objektov na ceste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6150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Literatúra (v knižnici FMFI UK)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sk-SK" dirty="0" err="1"/>
              <a:t>Christopher</a:t>
            </a:r>
            <a:r>
              <a:rPr lang="sk-SK" dirty="0"/>
              <a:t> M. </a:t>
            </a:r>
            <a:r>
              <a:rPr lang="sk-SK" dirty="0" err="1"/>
              <a:t>Bishop</a:t>
            </a:r>
            <a:r>
              <a:rPr lang="sk-SK" dirty="0"/>
              <a:t>: </a:t>
            </a:r>
            <a:r>
              <a:rPr lang="sk-SK" b="1" dirty="0"/>
              <a:t>Pattern Recognition and </a:t>
            </a:r>
            <a:r>
              <a:rPr lang="sk-SK" b="1" dirty="0" err="1"/>
              <a:t>Machine</a:t>
            </a:r>
            <a:r>
              <a:rPr lang="sk-SK" b="1" dirty="0"/>
              <a:t> </a:t>
            </a:r>
            <a:r>
              <a:rPr lang="sk-SK" b="1" dirty="0" err="1"/>
              <a:t>Learning</a:t>
            </a:r>
            <a:endParaRPr lang="sk-SK" b="1" dirty="0"/>
          </a:p>
          <a:p>
            <a:pPr>
              <a:lnSpc>
                <a:spcPct val="110000"/>
              </a:lnSpc>
            </a:pPr>
            <a:r>
              <a:rPr lang="sk-SK" dirty="0"/>
              <a:t>Richard O. </a:t>
            </a:r>
            <a:r>
              <a:rPr lang="sk-SK" dirty="0" err="1"/>
              <a:t>Duda</a:t>
            </a:r>
            <a:r>
              <a:rPr lang="sk-SK" dirty="0"/>
              <a:t>, Peter E. </a:t>
            </a:r>
            <a:r>
              <a:rPr lang="sk-SK" dirty="0" err="1"/>
              <a:t>Hart</a:t>
            </a:r>
            <a:r>
              <a:rPr lang="sk-SK" dirty="0"/>
              <a:t>, David G. </a:t>
            </a:r>
            <a:r>
              <a:rPr lang="sk-SK" dirty="0" err="1"/>
              <a:t>Stork</a:t>
            </a:r>
            <a:r>
              <a:rPr lang="sk-SK" dirty="0"/>
              <a:t>:</a:t>
            </a:r>
            <a:br>
              <a:rPr lang="sk-SK" dirty="0"/>
            </a:br>
            <a:r>
              <a:rPr lang="sk-SK" dirty="0"/>
              <a:t>Pattern </a:t>
            </a:r>
            <a:r>
              <a:rPr lang="sk-SK" dirty="0" err="1"/>
              <a:t>classification</a:t>
            </a:r>
            <a:endParaRPr lang="sk-SK" dirty="0"/>
          </a:p>
          <a:p>
            <a:pPr>
              <a:lnSpc>
                <a:spcPct val="110000"/>
              </a:lnSpc>
            </a:pPr>
            <a:r>
              <a:rPr lang="sk-SK" dirty="0" err="1"/>
              <a:t>Trevor</a:t>
            </a:r>
            <a:r>
              <a:rPr lang="sk-SK" dirty="0"/>
              <a:t> </a:t>
            </a:r>
            <a:r>
              <a:rPr lang="sk-SK" dirty="0" err="1"/>
              <a:t>Hastie</a:t>
            </a:r>
            <a:r>
              <a:rPr lang="sk-SK" dirty="0"/>
              <a:t>, Robert J. </a:t>
            </a:r>
            <a:r>
              <a:rPr lang="sk-SK" dirty="0" err="1"/>
              <a:t>Tibshirani</a:t>
            </a:r>
            <a:r>
              <a:rPr lang="sk-SK" dirty="0"/>
              <a:t>, J. </a:t>
            </a:r>
            <a:r>
              <a:rPr lang="sk-SK" dirty="0" err="1"/>
              <a:t>Jerome</a:t>
            </a:r>
            <a:r>
              <a:rPr lang="sk-SK" dirty="0"/>
              <a:t> H. </a:t>
            </a:r>
            <a:r>
              <a:rPr lang="sk-SK" dirty="0" err="1"/>
              <a:t>Friedman</a:t>
            </a:r>
            <a:r>
              <a:rPr lang="sk-SK" dirty="0"/>
              <a:t>: </a:t>
            </a:r>
            <a:r>
              <a:rPr lang="sk-SK" b="1" dirty="0" err="1"/>
              <a:t>The</a:t>
            </a:r>
            <a:r>
              <a:rPr lang="sk-SK" b="1" dirty="0"/>
              <a:t> </a:t>
            </a:r>
            <a:r>
              <a:rPr lang="sk-SK" b="1" dirty="0" err="1"/>
              <a:t>elements</a:t>
            </a:r>
            <a:r>
              <a:rPr lang="sk-SK" b="1" dirty="0"/>
              <a:t> of </a:t>
            </a:r>
            <a:r>
              <a:rPr lang="sk-SK" b="1" dirty="0" err="1"/>
              <a:t>statistical</a:t>
            </a:r>
            <a:r>
              <a:rPr lang="sk-SK" b="1" dirty="0"/>
              <a:t> </a:t>
            </a:r>
            <a:r>
              <a:rPr lang="sk-SK" b="1" dirty="0" err="1"/>
              <a:t>learning</a:t>
            </a:r>
            <a:endParaRPr lang="sk-SK" b="1" dirty="0"/>
          </a:p>
          <a:p>
            <a:pPr>
              <a:lnSpc>
                <a:spcPct val="110000"/>
              </a:lnSpc>
            </a:pPr>
            <a:r>
              <a:rPr lang="sk-SK" dirty="0"/>
              <a:t>V. </a:t>
            </a:r>
            <a:r>
              <a:rPr lang="sk-SK" dirty="0" err="1"/>
              <a:t>Kvasnička</a:t>
            </a:r>
            <a:r>
              <a:rPr lang="sk-SK" dirty="0"/>
              <a:t> et </a:t>
            </a:r>
            <a:r>
              <a:rPr lang="sk-SK" dirty="0" err="1"/>
              <a:t>al</a:t>
            </a:r>
            <a:r>
              <a:rPr lang="sk-SK" dirty="0"/>
              <a:t>: </a:t>
            </a:r>
            <a:r>
              <a:rPr lang="sk-SK" b="1" dirty="0"/>
              <a:t>Úvod do teórie neurónových sietí</a:t>
            </a:r>
          </a:p>
        </p:txBody>
      </p:sp>
    </p:spTree>
    <p:extLst>
      <p:ext uri="{BB962C8B-B14F-4D97-AF65-F5344CB8AC3E}">
        <p14:creationId xmlns:p14="http://schemas.microsoft.com/office/powerpoint/2010/main" val="4159288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Pattern </a:t>
            </a:r>
            <a:r>
              <a:rPr lang="sk-SK" dirty="0" err="1"/>
              <a:t>recognition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sk-SK" dirty="0"/>
              <a:t>„</a:t>
            </a:r>
            <a:r>
              <a:rPr lang="en-US" dirty="0"/>
              <a:t>The assignment of a physical object or event to one of several pre</a:t>
            </a:r>
            <a:r>
              <a:rPr lang="sk-SK" dirty="0"/>
              <a:t>-</a:t>
            </a:r>
            <a:r>
              <a:rPr lang="en-US" dirty="0"/>
              <a:t>specified </a:t>
            </a:r>
            <a:r>
              <a:rPr lang="sk-SK" dirty="0" err="1"/>
              <a:t>categories</a:t>
            </a:r>
            <a:r>
              <a:rPr lang="sk-SK" dirty="0"/>
              <a:t>“</a:t>
            </a:r>
            <a:r>
              <a:rPr lang="en-US" dirty="0"/>
              <a:t> </a:t>
            </a:r>
            <a:endParaRPr lang="sk-SK" dirty="0"/>
          </a:p>
          <a:p>
            <a:pPr>
              <a:lnSpc>
                <a:spcPct val="110000"/>
              </a:lnSpc>
            </a:pPr>
            <a:r>
              <a:rPr lang="en-US" dirty="0"/>
              <a:t>R. O. </a:t>
            </a:r>
            <a:r>
              <a:rPr lang="en-US" dirty="0" err="1"/>
              <a:t>Duda</a:t>
            </a:r>
            <a:r>
              <a:rPr lang="en-US" dirty="0"/>
              <a:t>, P. E. Hart, and D. G. Stork, Pattern Classification </a:t>
            </a:r>
            <a:endParaRPr lang="sk-SK" dirty="0"/>
          </a:p>
          <a:p>
            <a:pPr>
              <a:lnSpc>
                <a:spcPct val="110000"/>
              </a:lnSpc>
            </a:pPr>
            <a:r>
              <a:rPr lang="sk-SK" dirty="0"/>
              <a:t>Disciplína je prepojená s počítačovým videním, podobá sa na strojové učenie či dolovanie dát</a:t>
            </a:r>
          </a:p>
          <a:p>
            <a:pPr>
              <a:lnSpc>
                <a:spcPct val="110000"/>
              </a:lnSpc>
            </a:pPr>
            <a:r>
              <a:rPr lang="sk-SK" dirty="0"/>
              <a:t>Zaraďuje sa neznámy objekt do triedy na základe popisu (obrazca)</a:t>
            </a:r>
          </a:p>
        </p:txBody>
      </p:sp>
    </p:spTree>
    <p:extLst>
      <p:ext uri="{BB962C8B-B14F-4D97-AF65-F5344CB8AC3E}">
        <p14:creationId xmlns:p14="http://schemas.microsoft.com/office/powerpoint/2010/main" val="3961596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Štatistický </a:t>
            </a:r>
            <a:r>
              <a:rPr lang="sk-SK" dirty="0" err="1"/>
              <a:t>vs</a:t>
            </a:r>
            <a:r>
              <a:rPr lang="sk-SK" dirty="0"/>
              <a:t>. syntaktický popis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Zástupný symbol obsahu 7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sk-SK" dirty="0"/>
                  <a:t>Štatistický popis je kvantitatívny, je to </a:t>
                </a:r>
                <a:r>
                  <a:rPr lang="sk-SK" dirty="0" err="1"/>
                  <a:t>príznako-vý</a:t>
                </a:r>
                <a:r>
                  <a:rPr lang="sk-SK" dirty="0"/>
                  <a:t> vektor </a:t>
                </a:r>
                <a14:m>
                  <m:oMath xmlns:m="http://schemas.openxmlformats.org/officeDocument/2006/math">
                    <m:r>
                      <a:rPr lang="sk-SK"/>
                      <m:t>𝒙</m:t>
                    </m:r>
                    <m:r>
                      <a:rPr lang="sk-SK"/>
                      <m:t>= </m:t>
                    </m:r>
                    <m:sSub>
                      <m:sSubPr>
                        <m:ctrlPr>
                          <a:rPr lang="sk-SK"/>
                        </m:ctrlPr>
                      </m:sSubPr>
                      <m:e>
                        <m:r>
                          <a:rPr lang="sk-SK"/>
                          <m:t>(</m:t>
                        </m:r>
                        <m:r>
                          <a:rPr lang="sk-SK"/>
                          <m:t>𝑥</m:t>
                        </m:r>
                      </m:e>
                      <m:sub>
                        <m:r>
                          <a:rPr lang="sk-SK"/>
                          <m:t>1</m:t>
                        </m:r>
                      </m:sub>
                    </m:sSub>
                    <m:r>
                      <a:rPr lang="sk-SK"/>
                      <m:t>, </m:t>
                    </m:r>
                    <m:sSub>
                      <m:sSubPr>
                        <m:ctrlPr>
                          <a:rPr lang="sk-SK"/>
                        </m:ctrlPr>
                      </m:sSubPr>
                      <m:e>
                        <m:r>
                          <a:rPr lang="sk-SK"/>
                          <m:t>𝑥</m:t>
                        </m:r>
                      </m:e>
                      <m:sub>
                        <m:r>
                          <a:rPr lang="sk-SK"/>
                          <m:t>2</m:t>
                        </m:r>
                      </m:sub>
                    </m:sSub>
                    <m:r>
                      <a:rPr lang="sk-SK"/>
                      <m:t>, …, </m:t>
                    </m:r>
                    <m:sSub>
                      <m:sSubPr>
                        <m:ctrlPr>
                          <a:rPr lang="sk-SK"/>
                        </m:ctrlPr>
                      </m:sSubPr>
                      <m:e>
                        <m:r>
                          <a:rPr lang="sk-SK"/>
                          <m:t>𝑥</m:t>
                        </m:r>
                      </m:e>
                      <m:sub>
                        <m:r>
                          <a:rPr lang="sk-SK"/>
                          <m:t>𝑛</m:t>
                        </m:r>
                      </m:sub>
                    </m:sSub>
                    <m:r>
                      <a:rPr lang="sk-SK"/>
                      <m:t>)</m:t>
                    </m:r>
                  </m:oMath>
                </a14:m>
                <a:r>
                  <a:rPr lang="sk-SK" dirty="0"/>
                  <a:t>, kde zložky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/>
                        </m:ctrlPr>
                      </m:sSubPr>
                      <m:e>
                        <m:r>
                          <a:rPr lang="sk-SK"/>
                          <m:t>𝑥</m:t>
                        </m:r>
                      </m:e>
                      <m:sub>
                        <m:r>
                          <a:rPr lang="sk-SK"/>
                          <m:t>𝑖</m:t>
                        </m:r>
                      </m:sub>
                    </m:sSub>
                  </m:oMath>
                </a14:m>
                <a:r>
                  <a:rPr lang="sk-SK" dirty="0"/>
                  <a:t> sú číselné príznaky z popisu oblasti a ich všetky možné hodnoty tvoria n-rozmerný Euklidovský príznakový priestor</a:t>
                </a:r>
              </a:p>
              <a:p>
                <a:r>
                  <a:rPr lang="sk-SK" dirty="0"/>
                  <a:t>Syntaktický popis je štrukturálny, je to reťazec </a:t>
                </a:r>
                <a14:m>
                  <m:oMath xmlns:m="http://schemas.openxmlformats.org/officeDocument/2006/math">
                    <m:r>
                      <a:rPr lang="sk-SK"/>
                      <m:t>𝒙</m:t>
                    </m:r>
                    <m:r>
                      <a:rPr lang="sk-SK"/>
                      <m:t>=</m:t>
                    </m:r>
                    <m:r>
                      <a:rPr lang="sk-SK"/>
                      <m:t>𝑎𝑏𝑐𝑑𝑒𝑓</m:t>
                    </m:r>
                  </m:oMath>
                </a14:m>
                <a:r>
                  <a:rPr lang="sk-SK" dirty="0"/>
                  <a:t>, kde znaky slova </a:t>
                </a:r>
                <a14:m>
                  <m:oMath xmlns:m="http://schemas.openxmlformats.org/officeDocument/2006/math">
                    <m:r>
                      <a:rPr lang="sk-SK"/>
                      <m:t>𝒙</m:t>
                    </m:r>
                    <m:r>
                      <a:rPr lang="sk-SK"/>
                      <m:t> </m:t>
                    </m:r>
                  </m:oMath>
                </a14:m>
                <a:r>
                  <a:rPr lang="sk-SK" dirty="0"/>
                  <a:t>označujú primitíva, teda ďalej nedeliteľné časti obrazu</a:t>
                </a:r>
              </a:p>
            </p:txBody>
          </p:sp>
        </mc:Choice>
        <mc:Fallback>
          <p:sp>
            <p:nvSpPr>
              <p:cNvPr id="8" name="Zástupný symbol obsahu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23" t="-3803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7814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Rozpoznávanie obrazcov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632324"/>
          </a:xfrm>
        </p:spPr>
        <p:txBody>
          <a:bodyPr>
            <a:normAutofit/>
          </a:bodyPr>
          <a:lstStyle/>
          <a:p>
            <a:r>
              <a:rPr lang="sk-SK" dirty="0"/>
              <a:t>Príklad: 2D príznakový vektor x = (výška, váha), klasifikujeme do dvoch tried a sú známe prvky tried</a:t>
            </a:r>
            <a:endParaRPr lang="en-US" dirty="0"/>
          </a:p>
          <a:p>
            <a:r>
              <a:rPr lang="sk-SK" dirty="0" err="1"/>
              <a:t>Klasifikátor</a:t>
            </a:r>
            <a:r>
              <a:rPr lang="sk-SK" dirty="0"/>
              <a:t> rozhodne o zaradení do triedy na základe pravidla vytvoreného učením na základe známych prvkov tried</a:t>
            </a:r>
          </a:p>
        </p:txBody>
      </p:sp>
      <p:pic>
        <p:nvPicPr>
          <p:cNvPr id="6" name="Obrázo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850" y="4226939"/>
            <a:ext cx="3960440" cy="263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823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E2B2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67" id="{C50A454C-076F-8540-B1B8-8BBC98CFE46D}" vid="{4904353C-0F83-DD47-8BA2-91735313D99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1604D584877EF4DAD9C1BECD3F9AA4F" ma:contentTypeVersion="8" ma:contentTypeDescription="Umožňuje vytvoriť nový dokument." ma:contentTypeScope="" ma:versionID="8de07e71424bbeb14f46d72cdd810b77">
  <xsd:schema xmlns:xsd="http://www.w3.org/2001/XMLSchema" xmlns:xs="http://www.w3.org/2001/XMLSchema" xmlns:p="http://schemas.microsoft.com/office/2006/metadata/properties" xmlns:ns2="c7673380-d5d7-4759-9c34-95e982f8186e" targetNamespace="http://schemas.microsoft.com/office/2006/metadata/properties" ma:root="true" ma:fieldsID="dff56012e82c2f54e4b1560fb396ac07" ns2:_="">
    <xsd:import namespace="c7673380-d5d7-4759-9c34-95e982f8186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673380-d5d7-4759-9c34-95e982f818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D7A8618-E12C-471D-A62E-B98ED0450DB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FED4967-00E9-4E9D-A555-43BE7A268BE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F0556D1-AB3B-4300-ADA8-1C03A6B068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7673380-d5d7-4759-9c34-95e982f8186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p01</Template>
  <TotalTime>174</TotalTime>
  <Words>1447</Words>
  <Application>Microsoft Office PowerPoint</Application>
  <PresentationFormat>Widescreen</PresentationFormat>
  <Paragraphs>332</Paragraphs>
  <Slides>53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Cambria Math</vt:lpstr>
      <vt:lpstr>Corbel</vt:lpstr>
      <vt:lpstr>Office Theme</vt:lpstr>
      <vt:lpstr>Rozpoznávanie Obrazcov  1. Prednáška - Úvod</vt:lpstr>
      <vt:lpstr>Sylabus prednášky</vt:lpstr>
      <vt:lpstr>Rozšírený sylabus prednášky</vt:lpstr>
      <vt:lpstr>Rozšírený sylabus prednášky II</vt:lpstr>
      <vt:lpstr>Podmienky ukončenia</vt:lpstr>
      <vt:lpstr>Literatúra (v knižnici FMFI UK)</vt:lpstr>
      <vt:lpstr>Pattern recognition</vt:lpstr>
      <vt:lpstr>Štatistický vs. syntaktický popis</vt:lpstr>
      <vt:lpstr>Rozpoznávanie obrazcov</vt:lpstr>
      <vt:lpstr>Rozpoznávanie obrazcov II</vt:lpstr>
      <vt:lpstr>Rozpoznávanie obrazcov III</vt:lpstr>
      <vt:lpstr>Rozpoznávanie obrazcov IV</vt:lpstr>
      <vt:lpstr>Rozpoznávanie obrazcov V</vt:lpstr>
      <vt:lpstr>Rozpoznávanie obrazcov VI</vt:lpstr>
      <vt:lpstr>Klasický prístup k rozpoznávaniu</vt:lpstr>
      <vt:lpstr>Klasický prístup k rozpoznávaniu II</vt:lpstr>
      <vt:lpstr>Rozpoznávanie</vt:lpstr>
      <vt:lpstr>Príznaky </vt:lpstr>
      <vt:lpstr>Príklad </vt:lpstr>
      <vt:lpstr>Dva príznaky</vt:lpstr>
      <vt:lpstr>Kritérium na rozpoznanie</vt:lpstr>
      <vt:lpstr>Iná situácia z hľadiska príznakov</vt:lpstr>
      <vt:lpstr>Rozdelenie tried objektov</vt:lpstr>
      <vt:lpstr>Rozdelenie tried objektov II</vt:lpstr>
      <vt:lpstr>Rozpoznávanie</vt:lpstr>
      <vt:lpstr>Príznaky</vt:lpstr>
      <vt:lpstr>Príznaky II</vt:lpstr>
      <vt:lpstr>Rozpoznávanie</vt:lpstr>
      <vt:lpstr>Normalizácia príznakov</vt:lpstr>
      <vt:lpstr>Rozpoznávanie</vt:lpstr>
      <vt:lpstr>Klasifikácia</vt:lpstr>
      <vt:lpstr>Tréning (učenie) klasifikátora</vt:lpstr>
      <vt:lpstr>Tréning (učenie) klasifikátora II</vt:lpstr>
      <vt:lpstr>Obsah prednášky</vt:lpstr>
      <vt:lpstr>Typy klasifikátorov</vt:lpstr>
      <vt:lpstr>Klasické (príznakové) metódy</vt:lpstr>
      <vt:lpstr>Neurónové siete</vt:lpstr>
      <vt:lpstr>Aplikácie 1</vt:lpstr>
      <vt:lpstr>Aplikácie 2</vt:lpstr>
      <vt:lpstr>Aplikácie 3</vt:lpstr>
      <vt:lpstr>Aplikácie 4</vt:lpstr>
      <vt:lpstr>Aplikácie 5</vt:lpstr>
      <vt:lpstr>Aplikácie 6</vt:lpstr>
      <vt:lpstr>Aplikácie 7</vt:lpstr>
      <vt:lpstr>Aplikácie 8</vt:lpstr>
      <vt:lpstr>Aplikácie 9</vt:lpstr>
      <vt:lpstr>Aplikácie 10</vt:lpstr>
      <vt:lpstr>Aplikácie 11</vt:lpstr>
      <vt:lpstr>Aplikácie 12</vt:lpstr>
      <vt:lpstr>Aplikácie a aplikačné oblasti</vt:lpstr>
      <vt:lpstr>Aplikácie a aplikačné oblasti II</vt:lpstr>
      <vt:lpstr>Aplikácie a aplikačné oblasti III</vt:lpstr>
      <vt:lpstr>Aplikácie a aplikačné oblasti IV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Rozpoznávanie Obrazcov  1. Prednáška - Úvod</dc:title>
  <dc:creator>Kocur Viktor</dc:creator>
  <cp:lastModifiedBy>Kocur Viktor</cp:lastModifiedBy>
  <cp:revision>2</cp:revision>
  <dcterms:created xsi:type="dcterms:W3CDTF">2022-02-13T17:29:31Z</dcterms:created>
  <dcterms:modified xsi:type="dcterms:W3CDTF">2022-02-13T20:23:48Z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0x01010081604D584877EF4DAD9C1BECD3F9AA4F</vt:lpwstr>
  </property>
</Properties>
</file>